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70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77794" autoAdjust="0"/>
  </p:normalViewPr>
  <p:slideViewPr>
    <p:cSldViewPr>
      <p:cViewPr varScale="1">
        <p:scale>
          <a:sx n="57" d="100"/>
          <a:sy n="57" d="100"/>
        </p:scale>
        <p:origin x="-87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6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7A704-9F1C-4FD3-85D1-57AF2D7FD0E8}" type="datetimeFigureOut">
              <a:rPr lang="en-US" smtClean="0"/>
              <a:pPr/>
              <a:t>6/24/2013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BFB8C-BBFF-4397-A51C-1E92596422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Съвет: Тук добавете своите бележки на докладчика.</a:t>
            </a:r>
            <a:endParaRPr lang="bg-BG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Съвет: Тук добавете своите бележки на докладчика.</a:t>
            </a:r>
            <a:endParaRPr lang="bg-BG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Съвет: Тук добавете своите бележки на докладчика.</a:t>
            </a:r>
            <a:endParaRPr lang="bg-BG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Съвет: Тук добавете своите бележки на докладчика.</a:t>
            </a:r>
            <a:endParaRPr lang="bg-BG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bg-BG" noProof="1" smtClean="0"/>
              <a:t>Щракнете, за да редактирате стила на заглавието в образеца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bg-BG" noProof="1" smtClean="0"/>
              <a:t>Щракнете, за да редактирате стила на подзаглавията в образеца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bg-BG" noProof="1" smtClean="0"/>
              <a:t>Щракнете, за да редактирате стила на заглавието в образеца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bg-BG" noProof="1" smtClean="0"/>
              <a:t>Щракн., за да ред. стил на загл. в обр.</a:t>
            </a:r>
          </a:p>
          <a:p>
            <a:pPr lvl="1"/>
            <a:r>
              <a:rPr lang="bg-BG" noProof="1" smtClean="0"/>
              <a:t>Второ ниво</a:t>
            </a:r>
          </a:p>
          <a:p>
            <a:pPr lvl="2"/>
            <a:r>
              <a:rPr lang="bg-BG" noProof="1" smtClean="0"/>
              <a:t>Трето ниво</a:t>
            </a:r>
          </a:p>
          <a:p>
            <a:pPr lvl="3"/>
            <a:r>
              <a:rPr lang="bg-BG" noProof="1" smtClean="0"/>
              <a:t>Четвърто ниво</a:t>
            </a:r>
          </a:p>
          <a:p>
            <a:pPr lvl="4"/>
            <a:r>
              <a:rPr lang="bg-BG" noProof="1" smtClean="0"/>
              <a:t>Пето ниво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D80A4771-C6EF-4B99-81F4-D30BE4E017A0}" type="datetimeFigureOut">
              <a:rPr lang="en-US" smtClean="0"/>
              <a:pPr algn="r"/>
              <a:t>6/24/2013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0166" y="2285992"/>
            <a:ext cx="7406640" cy="2571768"/>
          </a:xfrm>
        </p:spPr>
        <p:txBody>
          <a:bodyPr/>
          <a:lstStyle/>
          <a:p>
            <a:pPr algn="ctr"/>
            <a:r>
              <a:rPr lang="bg-BG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Проект</a:t>
            </a:r>
          </a:p>
          <a:p>
            <a:pPr algn="ctr"/>
            <a:r>
              <a:rPr lang="bg-BG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„Усъвършенстване и укрепване на административния капацитет на община Никопол”</a:t>
            </a:r>
            <a:endParaRPr lang="en-US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bg-BG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Договор № А 12-22-100 / 25.04.2013 г.  </a:t>
            </a:r>
          </a:p>
          <a:p>
            <a:pPr algn="ctr"/>
            <a:endParaRPr lang="en-US" b="1" dirty="0" smtClean="0"/>
          </a:p>
          <a:p>
            <a:pPr algn="ctr"/>
            <a:endParaRPr lang="bg-BG" dirty="0" smtClean="0"/>
          </a:p>
          <a:p>
            <a:endParaRPr lang="bg-BG" noProof="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214290"/>
            <a:ext cx="7715272" cy="129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428728" y="1214422"/>
            <a:ext cx="75009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bg-BG" sz="10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Проект № А12-22-100/ 16.11.2012 г.</a:t>
            </a:r>
            <a:endParaRPr kumimoji="0" lang="bg-BG" sz="1000" b="1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bg-BG" sz="10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„Усъвършенстване и укрепване на административния капацитет на община Никопол”</a:t>
            </a:r>
            <a:endParaRPr kumimoji="0" lang="bg-BG" sz="1000" b="1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428696" y="6143644"/>
            <a:ext cx="771530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Проектът се осъществява с финансовата подкрепа на Оперативна програма „Административен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капацитет”, </a:t>
            </a:r>
            <a:r>
              <a:rPr kumimoji="0" lang="bg-BG" sz="1100" b="1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съфинансирана</a:t>
            </a:r>
            <a: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 от Европейския съюз, чрез Европейския социален фонд</a:t>
            </a:r>
            <a:endParaRPr kumimoji="0" lang="bg-BG" sz="11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928802"/>
            <a:ext cx="7498080" cy="868346"/>
          </a:xfrm>
        </p:spPr>
        <p:txBody>
          <a:bodyPr>
            <a:normAutofit/>
          </a:bodyPr>
          <a:lstStyle/>
          <a:p>
            <a:pPr algn="ctr"/>
            <a:r>
              <a:rPr lang="bg-BG" b="1" dirty="0" smtClean="0"/>
              <a:t> </a:t>
            </a:r>
            <a:r>
              <a:rPr lang="bg-BG" sz="2700" b="1" dirty="0" smtClean="0">
                <a:latin typeface="Arial" pitchFamily="34" charset="0"/>
                <a:cs typeface="Arial" pitchFamily="34" charset="0"/>
              </a:rPr>
              <a:t>ЕКИП ЗА УПРАВЛЕНИЕ НА ПРОЕКТА :</a:t>
            </a:r>
            <a:endParaRPr lang="bg-BG" sz="2700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2786058"/>
            <a:ext cx="7498080" cy="3409960"/>
          </a:xfrm>
        </p:spPr>
        <p:txBody>
          <a:bodyPr>
            <a:normAutofit/>
          </a:bodyPr>
          <a:lstStyle/>
          <a:p>
            <a:r>
              <a:rPr lang="bg-BG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Ръководител:</a:t>
            </a:r>
            <a:endParaRPr lang="bg-BG" sz="28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bg-BG" sz="24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Ферузан</a:t>
            </a:r>
            <a:r>
              <a:rPr lang="bg-BG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g-BG" sz="24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Атилова</a:t>
            </a:r>
            <a:r>
              <a:rPr lang="bg-BG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- тел. : 0878782085</a:t>
            </a:r>
          </a:p>
          <a:p>
            <a:r>
              <a:rPr lang="bg-BG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Координатор: </a:t>
            </a:r>
            <a:endParaRPr lang="bg-BG" sz="28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bg-BG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Анелия Димитрова – тел.: 0878782080</a:t>
            </a:r>
          </a:p>
          <a:p>
            <a:r>
              <a:rPr lang="bg-BG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Счетоводител: </a:t>
            </a:r>
            <a:endParaRPr lang="bg-BG" sz="28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bg-BG" sz="24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Елия</a:t>
            </a:r>
            <a:r>
              <a:rPr lang="bg-BG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Ангелова – тел. : 0878782059</a:t>
            </a:r>
          </a:p>
          <a:p>
            <a:r>
              <a:rPr lang="bg-BG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Юрист: Румен </a:t>
            </a:r>
            <a:r>
              <a:rPr lang="bg-BG" sz="24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Джантов-</a:t>
            </a:r>
            <a:r>
              <a:rPr lang="bg-BG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тел.: 08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87699584</a:t>
            </a:r>
            <a:endParaRPr lang="bg-BG" sz="2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28696" y="6143644"/>
            <a:ext cx="771530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Проектът се осъществява с финансовата подкрепа на Оперативна програма „Административен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капацитет”, </a:t>
            </a:r>
            <a:r>
              <a:rPr kumimoji="0" lang="bg-BG" sz="1100" b="1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съфинансирана</a:t>
            </a:r>
            <a: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 от Европейския съюз, чрез Европейския социален фонд</a:t>
            </a:r>
            <a:endParaRPr kumimoji="0" lang="bg-BG" sz="11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214290"/>
            <a:ext cx="7715272" cy="129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28728" y="1214422"/>
            <a:ext cx="75009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bg-BG" sz="10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Проект № А12-22-100/ 16.11.2012 г.</a:t>
            </a:r>
            <a:endParaRPr kumimoji="0" lang="bg-BG" sz="1000" b="1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bg-BG" sz="10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„Усъвършенстване и укрепване на административния капацитет на община Никопол”</a:t>
            </a:r>
            <a:endParaRPr kumimoji="0" lang="bg-BG" sz="1000" b="1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1143000"/>
          </a:xfrm>
        </p:spPr>
        <p:txBody>
          <a:bodyPr/>
          <a:lstStyle/>
          <a:p>
            <a:r>
              <a:rPr lang="bg-BG" sz="4400" kern="1200" noProof="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Урок 3: Приключване</a:t>
            </a:r>
            <a:endParaRPr lang="bg-BG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3143248"/>
            <a:ext cx="7498080" cy="7143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bg-B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Благодарим за вниманието</a:t>
            </a:r>
            <a:endParaRPr lang="bg-BG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285728"/>
            <a:ext cx="7715272" cy="1011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428696" y="6143644"/>
            <a:ext cx="771530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Проектът се осъществява с финансовата подкрепа на Оперативна програма „Административен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капацитет”, </a:t>
            </a:r>
            <a:r>
              <a:rPr kumimoji="0" lang="bg-BG" sz="1100" b="1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съфинансирана</a:t>
            </a:r>
            <a: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 от Европейския съюз, чрез Европейския социален фонд</a:t>
            </a:r>
            <a:endParaRPr kumimoji="0" lang="bg-BG" sz="11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28728" y="1214422"/>
            <a:ext cx="75009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bg-BG" sz="10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Проект № А12-22-100/ 16.11.2012 г.</a:t>
            </a:r>
            <a:endParaRPr kumimoji="0" lang="bg-BG" sz="1000" b="1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bg-BG" sz="10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„Усъвършенстване и укрепване на административния капацитет на община Никопол”</a:t>
            </a:r>
            <a:endParaRPr kumimoji="0" lang="bg-BG" sz="1000" b="1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2143116"/>
            <a:ext cx="7498080" cy="2071702"/>
          </a:xfrm>
        </p:spPr>
        <p:txBody>
          <a:bodyPr>
            <a:noAutofit/>
          </a:bodyPr>
          <a:lstStyle/>
          <a:p>
            <a:pPr algn="ctr"/>
            <a:r>
              <a:rPr lang="bg-BG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ПРОЕКТЪТ СЕ ИЗПЪЛНЯВА  В РАМКИТЕ НА :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bg-BG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ОПЕРАТИВНА ПРОГРАМА”АДМИНИСТРАТИВЕН КАПАЦИТЕТ”</a:t>
            </a:r>
            <a:br>
              <a:rPr lang="bg-BG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bg-BG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ПРИОРИТЕТНА ОС І </a:t>
            </a:r>
            <a:r>
              <a:rPr lang="bg-BG" sz="1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bg-BG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- „УПРАВЛЕНИЕ НА ЧОВЕШКИТЕ РЕСУРСИ”</a:t>
            </a:r>
            <a:br>
              <a:rPr lang="bg-BG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bg-BG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ПОДПРИОРИТЕТ 2.2 –„Компетентна и ефективна държавна администрация”</a:t>
            </a:r>
            <a:br>
              <a:rPr lang="bg-BG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bg-BG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bg-BG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bg-BG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БЮДЖЕТНА ЛИНИЯ : BG051PO002/12/2.2-07</a:t>
            </a:r>
            <a:endParaRPr lang="bg-BG" sz="1400" noProof="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480" y="4286256"/>
            <a:ext cx="7004894" cy="1500198"/>
          </a:xfrm>
        </p:spPr>
        <p:txBody>
          <a:bodyPr/>
          <a:lstStyle/>
          <a:p>
            <a:r>
              <a:rPr lang="bg-BG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БЕНИФИЦИЕНТ : ОБЩИНА НИКОПОЛ</a:t>
            </a:r>
          </a:p>
          <a:p>
            <a:r>
              <a:rPr lang="bg-BG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ОБЩА СТОЙНОСТ  НА ПРОЕКТА :73 307. 20 лева</a:t>
            </a:r>
          </a:p>
          <a:p>
            <a:r>
              <a:rPr lang="bg-BG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ПЕРИОД НА ИЗПЪЛНЕНИЕ  : 12 МЕСЕЦА</a:t>
            </a:r>
            <a:endParaRPr lang="bg-BG" sz="1600" b="1" noProof="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214290"/>
            <a:ext cx="7715272" cy="129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428696" y="6143644"/>
            <a:ext cx="771530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Проектът се осъществява с финансовата подкрепа на Оперативна програма „Административен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капацитет”, </a:t>
            </a:r>
            <a:r>
              <a:rPr kumimoji="0" lang="bg-BG" sz="1100" b="1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съфинансирана</a:t>
            </a:r>
            <a: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 от Европейския съюз, чрез Европейския социален фонд</a:t>
            </a:r>
            <a:endParaRPr kumimoji="0" lang="bg-BG" sz="11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428728" y="1214422"/>
            <a:ext cx="75009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bg-BG" sz="10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Проект № А12-22-100/ 16.11.2012 г.</a:t>
            </a:r>
            <a:endParaRPr kumimoji="0" lang="bg-BG" sz="1000" b="1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bg-BG" sz="10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„Усъвършенстване и укрепване на административния капацитет на община Никопол”</a:t>
            </a:r>
            <a:endParaRPr kumimoji="0" lang="bg-BG" sz="1000" b="1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2357430"/>
            <a:ext cx="7498080" cy="703282"/>
          </a:xfrm>
        </p:spPr>
        <p:txBody>
          <a:bodyPr>
            <a:normAutofit/>
          </a:bodyPr>
          <a:lstStyle/>
          <a:p>
            <a:pPr algn="ctr"/>
            <a:r>
              <a:rPr lang="bg-BG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ЦЕЛИ НА ПРОЕКТА:</a:t>
            </a:r>
            <a:endParaRPr lang="bg-BG" sz="2400" noProof="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3143248"/>
            <a:ext cx="7498080" cy="2714644"/>
          </a:xfrm>
        </p:spPr>
        <p:txBody>
          <a:bodyPr/>
          <a:lstStyle/>
          <a:p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Обща цел:</a:t>
            </a:r>
            <a:r>
              <a:rPr lang="bg-BG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   Усъвършенстване и укрепване на административния капацитет,                чрез повишаване компетентността и </a:t>
            </a:r>
            <a:endParaRPr lang="bg-BG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    ефективността на общинската администрация. </a:t>
            </a:r>
            <a:endParaRPr lang="bg-B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28696" y="6143644"/>
            <a:ext cx="771530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Проектът се осъществява с финансовата подкрепа на Оперативна програма „Административен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капацитет”, </a:t>
            </a:r>
            <a:r>
              <a:rPr kumimoji="0" lang="bg-BG" sz="1100" b="1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съфинансирана</a:t>
            </a:r>
            <a: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 от Европейския съюз, чрез Европейския социален фонд</a:t>
            </a:r>
            <a:endParaRPr kumimoji="0" lang="bg-BG" sz="11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214290"/>
            <a:ext cx="7715272" cy="129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28728" y="1214422"/>
            <a:ext cx="75009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bg-BG" sz="10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Проект № А12-22-100/ 16.11.2012 г.</a:t>
            </a:r>
            <a:endParaRPr kumimoji="0" lang="bg-BG" sz="1000" b="1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bg-BG" sz="10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„Усъвършенстване и укрепване на административния капацитет на община Никопол”</a:t>
            </a:r>
            <a:endParaRPr kumimoji="0" lang="bg-BG" sz="1000" b="1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2000240"/>
            <a:ext cx="7498080" cy="714380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            Специфични цели:  </a:t>
            </a:r>
            <a:endParaRPr lang="bg-BG" noProof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0" y="2643182"/>
            <a:ext cx="7498080" cy="34290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g-BG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1.Повишаване на професионалната компетентност   на експертните и ръководни служители, в  областта на е-правителство, работа с електронни таблици, професионална етика и сътрудничество с граждански и бизнес организации.</a:t>
            </a:r>
          </a:p>
          <a:p>
            <a:pPr>
              <a:buNone/>
            </a:pPr>
            <a:r>
              <a:rPr lang="bg-BG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Подобряване на вътрешната комуникация,   </a:t>
            </a:r>
            <a:r>
              <a:rPr lang="bg-BG" sz="1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междугруповите</a:t>
            </a:r>
            <a:r>
              <a:rPr lang="bg-BG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отношения и повишаване  екипната ефективност.</a:t>
            </a:r>
          </a:p>
          <a:p>
            <a:pPr>
              <a:buNone/>
            </a:pPr>
            <a:r>
              <a:rPr lang="bg-BG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  Надграждане на придобитите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професионални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умения и знания</a:t>
            </a:r>
            <a:r>
              <a:rPr lang="bg-BG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за работа с деца и семейства в  уязвими </a:t>
            </a:r>
            <a:r>
              <a:rPr lang="bg-BG" sz="1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общости</a:t>
            </a:r>
            <a:r>
              <a:rPr lang="bg-BG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bg-BG" sz="16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28696" y="6143644"/>
            <a:ext cx="771530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Проектът се осъществява с финансовата подкрепа на Оперативна програма „Административен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капацитет”, </a:t>
            </a:r>
            <a:r>
              <a:rPr kumimoji="0" lang="bg-BG" sz="1100" b="1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съфинансирана</a:t>
            </a:r>
            <a: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 от Европейския съюз, чрез Европейския социален фонд</a:t>
            </a:r>
            <a:endParaRPr kumimoji="0" lang="bg-BG" sz="11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214290"/>
            <a:ext cx="7715272" cy="129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28728" y="1214422"/>
            <a:ext cx="75009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bg-BG" sz="10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Проект № А12-22-100/ 16.11.2012 г.</a:t>
            </a:r>
            <a:endParaRPr kumimoji="0" lang="bg-BG" sz="1000" b="1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bg-BG" sz="10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„Усъвършенстване и укрепване на административния капацитет на община Никопол”</a:t>
            </a:r>
            <a:endParaRPr kumimoji="0" lang="bg-BG" sz="1000" b="1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2285992"/>
            <a:ext cx="7498080" cy="797226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 smtClean="0">
                <a:solidFill>
                  <a:schemeClr val="tx2">
                    <a:lumMod val="75000"/>
                  </a:schemeClr>
                </a:solidFill>
              </a:rPr>
              <a:t>          </a:t>
            </a:r>
            <a:r>
              <a:rPr lang="bg-BG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ЦЕЛЕВА ГРУПА:</a:t>
            </a:r>
            <a:endParaRPr lang="bg-BG" sz="3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0166" y="3286124"/>
            <a:ext cx="3657600" cy="1785950"/>
          </a:xfrm>
        </p:spPr>
        <p:txBody>
          <a:bodyPr>
            <a:normAutofit fontScale="92500" lnSpcReduction="10000"/>
          </a:bodyPr>
          <a:lstStyle/>
          <a:p>
            <a:r>
              <a:rPr lang="bg-BG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Общинска администрация Никопол, </a:t>
            </a:r>
          </a:p>
          <a:p>
            <a:pPr>
              <a:buNone/>
            </a:pPr>
            <a:r>
              <a:rPr lang="bg-BG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в това число :</a:t>
            </a:r>
            <a:endParaRPr lang="bg-BG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286380" y="2714620"/>
            <a:ext cx="3582192" cy="3143272"/>
          </a:xfrm>
        </p:spPr>
        <p:txBody>
          <a:bodyPr>
            <a:normAutofit fontScale="92500" lnSpcReduction="10000"/>
          </a:bodyPr>
          <a:lstStyle/>
          <a:p>
            <a:pPr lvl="4" algn="ctr">
              <a:buNone/>
            </a:pPr>
            <a:endParaRPr lang="bg-BG" sz="2800" b="1" dirty="0" smtClean="0">
              <a:latin typeface="Arial" pitchFamily="34" charset="0"/>
              <a:cs typeface="Arial" pitchFamily="34" charset="0"/>
            </a:endParaRPr>
          </a:p>
          <a:p>
            <a:pPr lvl="4" algn="ctr">
              <a:buNone/>
            </a:pPr>
            <a:r>
              <a:rPr lang="bg-BG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Кметове,</a:t>
            </a:r>
          </a:p>
          <a:p>
            <a:pPr lvl="4" algn="ctr">
              <a:buNone/>
            </a:pPr>
            <a:endParaRPr lang="bg-BG" sz="28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4" algn="ctr">
              <a:buNone/>
            </a:pPr>
            <a:r>
              <a:rPr lang="bg-BG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зам.кметове и </a:t>
            </a:r>
          </a:p>
          <a:p>
            <a:pPr lvl="4" algn="ctr">
              <a:buNone/>
            </a:pPr>
            <a:r>
              <a:rPr lang="bg-BG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кметски</a:t>
            </a:r>
          </a:p>
          <a:p>
            <a:pPr lvl="4" algn="ctr">
              <a:buNone/>
            </a:pPr>
            <a:r>
              <a:rPr lang="bg-BG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наместници</a:t>
            </a:r>
            <a:endParaRPr lang="bg-BG" sz="2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428696" y="6143644"/>
            <a:ext cx="771530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Проектът се осъществява с финансовата подкрепа на Оперативна програма „Административен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капацитет”, </a:t>
            </a:r>
            <a:r>
              <a:rPr kumimoji="0" lang="bg-BG" sz="1100" b="1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съфинансирана</a:t>
            </a:r>
            <a: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 от Европейския съюз, чрез Европейския социален фонд</a:t>
            </a:r>
            <a:endParaRPr kumimoji="0" lang="bg-BG" sz="11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214290"/>
            <a:ext cx="7715272" cy="129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428728" y="1214422"/>
            <a:ext cx="75009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bg-BG" sz="10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Проект № А12-22-100/ 16.11.2012 г.</a:t>
            </a:r>
            <a:endParaRPr kumimoji="0" lang="bg-BG" sz="1000" b="1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bg-BG" sz="10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„Усъвършенстване и укрепване на административния капацитет на община Никопол”</a:t>
            </a:r>
            <a:endParaRPr kumimoji="0" lang="bg-BG" sz="1000" b="1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571612"/>
            <a:ext cx="7498080" cy="725470"/>
          </a:xfrm>
        </p:spPr>
        <p:txBody>
          <a:bodyPr>
            <a:normAutofit/>
          </a:bodyPr>
          <a:lstStyle/>
          <a:p>
            <a:pPr algn="ctr"/>
            <a:r>
              <a:rPr lang="bg-BG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ОСНОВНИ ДЕЙНОСТИ:</a:t>
            </a:r>
            <a:endParaRPr lang="bg-BG" sz="2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382" y="2143116"/>
            <a:ext cx="7929618" cy="4071966"/>
          </a:xfrm>
        </p:spPr>
        <p:txBody>
          <a:bodyPr>
            <a:normAutofit/>
          </a:bodyPr>
          <a:lstStyle/>
          <a:p>
            <a:r>
              <a:rPr lang="bg-BG" sz="25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Дейност 1. Управление на проекта и                             тръжни процедури;</a:t>
            </a:r>
            <a:endParaRPr lang="bg-BG" sz="25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bg-BG" sz="25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Дейност 2. Обучения;</a:t>
            </a:r>
            <a:endParaRPr lang="bg-BG" sz="25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bg-BG" sz="25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Поддейност</a:t>
            </a:r>
            <a:r>
              <a:rPr lang="bg-BG" sz="25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2.1. Обучения,  проведени от Институт по публична администрация</a:t>
            </a:r>
            <a:endParaRPr lang="bg-BG" sz="25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bg-BG" sz="25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Поддейност</a:t>
            </a:r>
            <a:r>
              <a:rPr lang="bg-BG" sz="25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2.</a:t>
            </a:r>
            <a:r>
              <a:rPr lang="bg-BG" sz="25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bg-BG" sz="25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Обучения, проведени </a:t>
            </a:r>
          </a:p>
          <a:p>
            <a:pPr>
              <a:buNone/>
            </a:pPr>
            <a:r>
              <a:rPr lang="bg-BG" sz="25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от изпълнител, избран чрез процедура по ЗОП.</a:t>
            </a:r>
            <a:endParaRPr lang="bg-BG" sz="25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bg-BG" sz="25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Дейност 3. Информация и публичност.</a:t>
            </a:r>
            <a:endParaRPr lang="bg-BG" sz="25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28696" y="6143644"/>
            <a:ext cx="771530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Проектът се осъществява с финансовата подкрепа на Оперативна програма „Административен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капацитет”, </a:t>
            </a:r>
            <a:r>
              <a:rPr kumimoji="0" lang="bg-BG" sz="1100" b="1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съфинансирана</a:t>
            </a:r>
            <a: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 от Европейския съюз, чрез Европейския социален фонд</a:t>
            </a:r>
            <a:endParaRPr kumimoji="0" lang="bg-BG" sz="11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214290"/>
            <a:ext cx="7715272" cy="129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28728" y="1214422"/>
            <a:ext cx="75009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bg-BG" sz="10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Проект № А12-22-100/ 16.11.2012 г.</a:t>
            </a:r>
            <a:endParaRPr kumimoji="0" lang="bg-BG" sz="1000" b="1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bg-BG" sz="10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„Усъвършенстване и укрепване на административния капацитет на община Никопол”</a:t>
            </a:r>
            <a:endParaRPr kumimoji="0" lang="bg-BG" sz="1000" b="1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785926"/>
            <a:ext cx="7498080" cy="571504"/>
          </a:xfrm>
        </p:spPr>
        <p:txBody>
          <a:bodyPr>
            <a:normAutofit/>
          </a:bodyPr>
          <a:lstStyle/>
          <a:p>
            <a:pPr algn="ctr"/>
            <a:r>
              <a:rPr lang="bg-BG" sz="2800" b="1" dirty="0" smtClean="0">
                <a:latin typeface="Arial" pitchFamily="34" charset="0"/>
                <a:cs typeface="Arial" pitchFamily="34" charset="0"/>
              </a:rPr>
              <a:t>ОЧАКВАНИ РЕЗУЛТАТИ :</a:t>
            </a:r>
            <a:endParaRPr lang="bg-BG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2285992"/>
            <a:ext cx="7500990" cy="3786214"/>
          </a:xfrm>
        </p:spPr>
        <p:txBody>
          <a:bodyPr>
            <a:normAutofit fontScale="32500" lnSpcReduction="20000"/>
          </a:bodyPr>
          <a:lstStyle/>
          <a:p>
            <a:r>
              <a:rPr lang="bg-BG" sz="9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Качествени резултати:</a:t>
            </a:r>
            <a:endParaRPr lang="bg-BG" sz="96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bg-BG" sz="7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   Постигнат </a:t>
            </a:r>
            <a:r>
              <a:rPr lang="bg-BG" sz="74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синергитизъм</a:t>
            </a:r>
            <a:r>
              <a:rPr lang="bg-BG" sz="7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(групова сплотеност);</a:t>
            </a:r>
            <a:endParaRPr lang="bg-BG" sz="74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bg-BG" sz="7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   Подобрена вътрешна комуникация;</a:t>
            </a:r>
            <a:endParaRPr lang="bg-BG" sz="74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bg-BG" sz="7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   Усвоени знания и умения за идентифициране и разрешаване на възникнали етични конфликти и дилеми при изпълняване на служебните и извънслужебни задължения.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28696" y="6143644"/>
            <a:ext cx="771530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Проектът се осъществява с финансовата подкрепа на Оперативна програма „Административен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капацитет”, </a:t>
            </a:r>
            <a:r>
              <a:rPr kumimoji="0" lang="bg-BG" sz="1100" b="1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съфинансирана</a:t>
            </a:r>
            <a: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 от Европейския съюз, чрез Европейския социален фонд</a:t>
            </a:r>
            <a:endParaRPr kumimoji="0" lang="bg-BG" sz="11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214290"/>
            <a:ext cx="7715272" cy="129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28728" y="1214422"/>
            <a:ext cx="75009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bg-BG" sz="10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Проект № А12-22-100/ 16.11.2012 г.</a:t>
            </a:r>
            <a:endParaRPr kumimoji="0" lang="bg-BG" sz="1000" b="1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bg-BG" sz="10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„Усъвършенстване и укрепване на административния капацитет на община Никопол”</a:t>
            </a:r>
            <a:endParaRPr kumimoji="0" lang="bg-BG" sz="1000" b="1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714488"/>
            <a:ext cx="7498080" cy="725470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 smtClean="0">
                <a:latin typeface="Arial" pitchFamily="34" charset="0"/>
                <a:cs typeface="Arial" pitchFamily="34" charset="0"/>
              </a:rPr>
              <a:t>Качествени резултати:</a:t>
            </a:r>
            <a:endParaRPr lang="bg-BG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2643182"/>
            <a:ext cx="7498080" cy="3429024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bg-BG" b="1" dirty="0" smtClean="0"/>
              <a:t>-  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Повишена ефективност при работата с родители и семейства от уязвими общности.</a:t>
            </a:r>
            <a:endParaRPr lang="bg-BG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buNone/>
            </a:pP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-   Придобити знания за работа на администрацията, базирани на използване на информационните технологии.</a:t>
            </a:r>
            <a:endParaRPr lang="bg-BG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buNone/>
            </a:pP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-   Повишена компетентност при социална работа с деца и семейства от уязвими групи.</a:t>
            </a:r>
            <a:endParaRPr lang="bg-BG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buNone/>
            </a:pP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-   Усвоени умения за работа с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Excel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bg-BG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28696" y="6143644"/>
            <a:ext cx="771530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Проектът се осъществява с финансовата подкрепа на Оперативна програма „Административен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капацитет”, </a:t>
            </a:r>
            <a:r>
              <a:rPr kumimoji="0" lang="bg-BG" sz="1100" b="1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съфинансирана</a:t>
            </a:r>
            <a: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 от Европейския съюз, чрез Европейския социален фонд</a:t>
            </a:r>
            <a:endParaRPr kumimoji="0" lang="bg-BG" sz="11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214290"/>
            <a:ext cx="7715272" cy="129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28728" y="1214422"/>
            <a:ext cx="75009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bg-BG" sz="10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Проект № А12-22-100/ 16.11.2012 г.</a:t>
            </a:r>
            <a:endParaRPr kumimoji="0" lang="bg-BG" sz="1000" b="1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bg-BG" sz="10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„Усъвършенстване и укрепване на административния капацитет на община Никопол”</a:t>
            </a:r>
            <a:endParaRPr kumimoji="0" lang="bg-BG" sz="1000" b="1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1643050"/>
            <a:ext cx="7498080" cy="785818"/>
          </a:xfrm>
        </p:spPr>
        <p:txBody>
          <a:bodyPr>
            <a:normAutofit/>
          </a:bodyPr>
          <a:lstStyle/>
          <a:p>
            <a:pPr algn="ctr"/>
            <a:r>
              <a:rPr lang="bg-BG" sz="2400" b="1" dirty="0" smtClean="0"/>
              <a:t> </a:t>
            </a:r>
            <a:r>
              <a:rPr lang="bg-BG" sz="2400" b="1" dirty="0" smtClean="0">
                <a:latin typeface="Arial" pitchFamily="34" charset="0"/>
                <a:cs typeface="Arial" pitchFamily="34" charset="0"/>
              </a:rPr>
              <a:t>Количествен израз на очакваните резултати :</a:t>
            </a:r>
            <a:endParaRPr lang="bg-BG" sz="2400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2214554"/>
            <a:ext cx="7498080" cy="4143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g-BG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 Проведени 8 обучения от Институт по публична администрация,    избрани от Каталог 2013 и съответния брой включени лица:</a:t>
            </a:r>
            <a:endParaRPr lang="bg-BG" sz="16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bg-BG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 Проведени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bg-BG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обучения от външен изпълнител.</a:t>
            </a:r>
            <a:endParaRPr lang="bg-BG" sz="16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bg-BG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  Обучени 241 броя служители (един служител е включен в минимум    две обучения), в това число:</a:t>
            </a:r>
            <a:endParaRPr lang="bg-BG" sz="16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bg-BG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97,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bg-BG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% успешно преминали обучението;</a:t>
            </a:r>
            <a:endParaRPr lang="bg-BG" sz="16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bg-BG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235 броя придобити сертификата / удостоверения;</a:t>
            </a:r>
            <a:endParaRPr lang="bg-BG" sz="16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bg-BG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Обучени 142 броя жени.</a:t>
            </a:r>
            <a:endParaRPr lang="bg-BG" sz="16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bg-BG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4. Осигурена публичност по проекта.</a:t>
            </a:r>
            <a:endParaRPr lang="bg-BG" sz="16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28696" y="6143644"/>
            <a:ext cx="771530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Проектът се осъществява с финансовата подкрепа на Оперативна програма „Административен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капацитет”, </a:t>
            </a:r>
            <a:r>
              <a:rPr kumimoji="0" lang="bg-BG" sz="1100" b="1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съфинансирана</a:t>
            </a:r>
            <a: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 от Европейския съюз, чрез Европейския социален фонд</a:t>
            </a:r>
            <a:endParaRPr kumimoji="0" lang="bg-BG" sz="11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214290"/>
            <a:ext cx="7715272" cy="129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428728" y="1214422"/>
            <a:ext cx="75009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bg-BG" sz="10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Проект № А12-22-100/ 16.11.2012 г.</a:t>
            </a:r>
            <a:endParaRPr kumimoji="0" lang="bg-BG" sz="1000" b="1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bg-BG" sz="10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„Усъвършенстване и укрепване на административния капацитет на община Никопол”</a:t>
            </a:r>
            <a:endParaRPr kumimoji="0" lang="bg-BG" sz="1000" b="1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010082295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86898BA-34F9-401B-86A6-C965AED0A4B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TS010082295</Template>
  <TotalTime>0</TotalTime>
  <Words>924</Words>
  <Application>Microsoft Office PowerPoint</Application>
  <PresentationFormat>Презентация на цял екран (4:3)</PresentationFormat>
  <Paragraphs>108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11</vt:i4>
      </vt:variant>
    </vt:vector>
  </HeadingPairs>
  <TitlesOfParts>
    <vt:vector size="12" baseType="lpstr">
      <vt:lpstr>TS010082295</vt:lpstr>
      <vt:lpstr>Слайд 1</vt:lpstr>
      <vt:lpstr>ПРОЕКТЪТ СЕ ИЗПЪЛНЯВА  В РАМКИТЕ НА : ОПЕРАТИВНА ПРОГРАМА”АДМИНИСТРАТИВЕН КАПАЦИТЕТ” ПРИОРИТЕТНА ОС І І  - „УПРАВЛЕНИЕ НА ЧОВЕШКИТЕ РЕСУРСИ” ПОДПРИОРИТЕТ 2.2 –„Компетентна и ефективна държавна администрация”  БЮДЖЕТНА ЛИНИЯ : BG051PO002/12/2.2-07</vt:lpstr>
      <vt:lpstr>    ЦЕЛИ НА ПРОЕКТА:</vt:lpstr>
      <vt:lpstr>            Специфични цели:  </vt:lpstr>
      <vt:lpstr>          ЦЕЛЕВА ГРУПА:</vt:lpstr>
      <vt:lpstr>ОСНОВНИ ДЕЙНОСТИ:</vt:lpstr>
      <vt:lpstr>ОЧАКВАНИ РЕЗУЛТАТИ :</vt:lpstr>
      <vt:lpstr>Качествени резултати:</vt:lpstr>
      <vt:lpstr> Количествен израз на очакваните резултати :</vt:lpstr>
      <vt:lpstr> ЕКИП ЗА УПРАВЛЕНИЕ НА ПРОЕКТА :</vt:lpstr>
      <vt:lpstr>Урок 3: Приключване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2013-06-21T06:34:59Z</dcterms:created>
  <dcterms:modified xsi:type="dcterms:W3CDTF">2013-06-24T10:18:42Z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