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4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61" r:id="rId8"/>
    <p:sldId id="278" r:id="rId9"/>
    <p:sldId id="271" r:id="rId10"/>
    <p:sldId id="277" r:id="rId11"/>
    <p:sldId id="272" r:id="rId12"/>
    <p:sldId id="273" r:id="rId13"/>
    <p:sldId id="274" r:id="rId14"/>
    <p:sldId id="275" r:id="rId15"/>
    <p:sldId id="276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62" r:id="rId29"/>
    <p:sldId id="294" r:id="rId30"/>
    <p:sldId id="295" r:id="rId31"/>
    <p:sldId id="292" r:id="rId32"/>
    <p:sldId id="293" r:id="rId33"/>
    <p:sldId id="265" r:id="rId34"/>
    <p:sldId id="26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87831" autoAdjust="0"/>
  </p:normalViewPr>
  <p:slideViewPr>
    <p:cSldViewPr>
      <p:cViewPr varScale="1">
        <p:scale>
          <a:sx n="65" d="100"/>
          <a:sy n="65" d="100"/>
        </p:scale>
        <p:origin x="-66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A7A704-9F1C-4FD3-85D1-57AF2D7FD0E8}" type="datetimeFigureOut">
              <a:rPr lang="en-US" smtClean="0"/>
              <a:pPr/>
              <a:t>4/9/2014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BFB8C-BBFF-4397-A51C-1E92596422A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Съвет: Тук добавете своите бележки на докладчика.</a:t>
            </a:r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Съвет: Тук добавете своите бележки на докладчика.</a:t>
            </a:r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Съвет: Тук добавете своите бележки на докладчика.</a:t>
            </a:r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g-BG" sz="12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Съвет: Тук добавете своите бележки на докладчика.</a:t>
            </a:r>
            <a:endParaRPr lang="bg-BG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bg-BG" dirty="0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BFB8C-BBFF-4397-A51C-1E92596422A9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5608" y="435936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bg-BG" noProof="1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/>
          <a:lstStyle>
            <a:lvl1pPr marL="7315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bg-BG" noProof="1" smtClean="0"/>
              <a:t>Щракнете, за да редактирате стила на подзаглавията в образеца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100138"/>
            <a:ext cx="6400800" cy="1509712"/>
          </a:xfrm>
        </p:spPr>
        <p:txBody>
          <a:bodyPr anchor="b"/>
          <a:lstStyle>
            <a:lvl1pPr marL="27432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50000" t="50000" r="100000" b="1250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e 8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339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283464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35100"/>
            <a:ext cx="3810000" cy="69850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bg-BG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80A4771-C6EF-4B99-81F4-D30BE4E017A0}" type="datetimeFigureOut">
              <a:rPr lang="en-US" smtClean="0"/>
              <a:pPr/>
              <a:t>4/9/2014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90B41CA-569D-40E7-8E58-026C0338B2C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0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latinLnBrk="0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/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bg-BG" smtClean="0"/>
              <a:t>Щракн., за да ред. стил на загл. в обр.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85000" t="100000" r="1000000" b="30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bg-BG" noProof="1" smtClean="0"/>
              <a:t>Щракнете, за да редактирате стила на заглавието в образеца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/>
            <a:r>
              <a:rPr lang="bg-BG" noProof="1" smtClean="0"/>
              <a:t>Щракн., за да ред. стил на загл. в обр.</a:t>
            </a:r>
          </a:p>
          <a:p>
            <a:pPr lvl="1"/>
            <a:r>
              <a:rPr lang="bg-BG" noProof="1" smtClean="0"/>
              <a:t>Второ ниво</a:t>
            </a:r>
          </a:p>
          <a:p>
            <a:pPr lvl="2"/>
            <a:r>
              <a:rPr lang="bg-BG" noProof="1" smtClean="0"/>
              <a:t>Трето ниво</a:t>
            </a:r>
          </a:p>
          <a:p>
            <a:pPr lvl="3"/>
            <a:r>
              <a:rPr lang="bg-BG" noProof="1" smtClean="0"/>
              <a:t>Четвърто ниво</a:t>
            </a:r>
          </a:p>
          <a:p>
            <a:pPr lvl="4"/>
            <a:r>
              <a:rPr lang="bg-BG" noProof="1" smtClean="0"/>
              <a:t>Пето ниво</a:t>
            </a:r>
            <a:endParaRPr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/>
            <a:fld id="{D80A4771-C6EF-4B99-81F4-D30BE4E017A0}" type="datetimeFigureOut">
              <a:rPr lang="en-US" smtClean="0"/>
              <a:pPr algn="r"/>
              <a:t>4/9/2014</a:t>
            </a:fld>
            <a:endParaRPr lang="en-US" sz="12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>
              <a:defRPr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/>
            <a:fld id="{990B41CA-569D-40E7-8E58-026C0338B2C8}" type="slidenum">
              <a:rPr lang="en-US" smtClean="0"/>
              <a:pPr algn="ctr"/>
              <a:t>‹#›</a:t>
            </a:fld>
            <a:endParaRPr lang="en-US" sz="12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ts val="3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ts val="3000"/>
        </a:lnSpc>
        <a:spcBef>
          <a:spcPts val="550"/>
        </a:spcBef>
        <a:buClr>
          <a:schemeClr val="accent1"/>
        </a:buClr>
        <a:buFont typeface="Verdana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ts val="2800"/>
        </a:lnSpc>
        <a:spcBef>
          <a:spcPct val="20000"/>
        </a:spcBef>
        <a:buClr>
          <a:schemeClr val="accent2"/>
        </a:buClr>
        <a:buFont typeface="Wingdings 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spcBef>
          <a:spcPct val="20000"/>
        </a:spcBef>
        <a:buClr>
          <a:schemeClr val="accent5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166" y="2285992"/>
            <a:ext cx="7406640" cy="2571768"/>
          </a:xfrm>
        </p:spPr>
        <p:txBody>
          <a:bodyPr/>
          <a:lstStyle/>
          <a:p>
            <a:pPr algn="ctr"/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</a:t>
            </a:r>
          </a:p>
          <a:p>
            <a:pPr algn="ctr"/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en-US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Договор № А 12-22-100 / 25.04.2013 г.  </a:t>
            </a:r>
          </a:p>
          <a:p>
            <a:pPr algn="ctr"/>
            <a:endParaRPr lang="en-US" b="1" dirty="0" smtClean="0"/>
          </a:p>
          <a:p>
            <a:pPr algn="ctr"/>
            <a:endParaRPr lang="bg-BG" dirty="0" smtClean="0"/>
          </a:p>
          <a:p>
            <a:endParaRPr lang="bg-BG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7715272" cy="12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bg-BG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2143108" y="257174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28728" y="214290"/>
            <a:ext cx="750095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endParaRPr lang="en-US" sz="10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endParaRPr kumimoji="0" lang="en-US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endParaRPr lang="en-US" sz="10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endParaRPr lang="en-US" sz="10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endParaRPr lang="en-US" sz="10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1"/>
            <a:ext cx="742955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авоъгълник 6"/>
          <p:cNvSpPr/>
          <p:nvPr/>
        </p:nvSpPr>
        <p:spPr>
          <a:xfrm flipV="1">
            <a:off x="1357290" y="3643314"/>
            <a:ext cx="75724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1214414" y="5929330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2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2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571604" y="1643050"/>
            <a:ext cx="73581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авоъгълник 9"/>
          <p:cNvSpPr/>
          <p:nvPr/>
        </p:nvSpPr>
        <p:spPr>
          <a:xfrm>
            <a:off x="1142976" y="1571613"/>
            <a:ext cx="76438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b="1" dirty="0" smtClean="0"/>
              <a:t>Курс №1: Форми на сътрудничество между администрацията </a:t>
            </a:r>
            <a:r>
              <a:rPr lang="en-US" sz="2400" b="1" dirty="0" smtClean="0"/>
              <a:t>, </a:t>
            </a:r>
            <a:r>
              <a:rPr lang="bg-BG" sz="2400" b="1" dirty="0" smtClean="0"/>
              <a:t>граждански </a:t>
            </a:r>
            <a:r>
              <a:rPr lang="bg-BG" sz="2400" b="1" dirty="0" smtClean="0"/>
              <a:t>и бизнес </a:t>
            </a:r>
            <a:r>
              <a:rPr lang="bg-BG" sz="2400" b="1" dirty="0" err="1" smtClean="0"/>
              <a:t>организа</a:t>
            </a:r>
            <a:r>
              <a:rPr lang="ru-RU" sz="2400" b="1" dirty="0" err="1" smtClean="0"/>
              <a:t>ции</a:t>
            </a:r>
            <a:r>
              <a:rPr lang="ru-RU" sz="2400" b="1" dirty="0" smtClean="0"/>
              <a:t> – 7 участника</a:t>
            </a:r>
            <a:r>
              <a:rPr lang="ru-RU" sz="2400" dirty="0" smtClean="0"/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12" name="Картина 11" descr="Picture 1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85852" y="3143248"/>
            <a:ext cx="3143272" cy="2714644"/>
          </a:xfrm>
          <a:prstGeom prst="rect">
            <a:avLst/>
          </a:prstGeom>
        </p:spPr>
      </p:pic>
      <p:pic>
        <p:nvPicPr>
          <p:cNvPr id="14" name="Картина 13" descr="Picture 1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43306" y="3071810"/>
            <a:ext cx="2286016" cy="2244886"/>
          </a:xfrm>
          <a:prstGeom prst="rect">
            <a:avLst/>
          </a:prstGeom>
        </p:spPr>
      </p:pic>
      <p:pic>
        <p:nvPicPr>
          <p:cNvPr id="15" name="Картина 14" descr="Picture 19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2643182"/>
            <a:ext cx="3169250" cy="280569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500166" y="428604"/>
            <a:ext cx="707236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2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2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2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2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2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</a:t>
            </a:r>
            <a:r>
              <a:rPr lang="bg-BG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”</a:t>
            </a:r>
            <a:endParaRPr lang="bg-BG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85728"/>
            <a:ext cx="75009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214414" y="6000768"/>
            <a:ext cx="77153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2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2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000100" y="1857364"/>
            <a:ext cx="764386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</a:rPr>
              <a:t>Курс № 2 и № 3:Професионална етика и етично регулиране на в държавната администрация. Практически умения за решаване на етични дилеми и конфликти възникващи при извършване на дейности и процедури –  с общо 23 участника.</a:t>
            </a: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pic>
        <p:nvPicPr>
          <p:cNvPr id="6" name="Картина 5" descr="Picture 0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7" y="3286124"/>
            <a:ext cx="3286147" cy="2786082"/>
          </a:xfrm>
          <a:prstGeom prst="rect">
            <a:avLst/>
          </a:prstGeom>
        </p:spPr>
      </p:pic>
      <p:pic>
        <p:nvPicPr>
          <p:cNvPr id="7" name="Картина 6" descr="Picture 0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8" y="3214686"/>
            <a:ext cx="3214710" cy="2786082"/>
          </a:xfrm>
          <a:prstGeom prst="rect">
            <a:avLst/>
          </a:prstGeom>
        </p:spPr>
      </p:pic>
      <p:pic>
        <p:nvPicPr>
          <p:cNvPr id="9" name="Картина 8" descr="P725119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0430" y="3143248"/>
            <a:ext cx="3000396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142976" y="857232"/>
            <a:ext cx="77153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14291"/>
            <a:ext cx="742955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071538" y="6000768"/>
            <a:ext cx="77867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142976" y="1714488"/>
            <a:ext cx="77867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Курс № 4: Електронни таблици 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MS EXEL – 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базов курс  - </a:t>
            </a:r>
          </a:p>
          <a:p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ІІ групи  с общо   24 участника</a:t>
            </a: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</p:txBody>
      </p:sp>
      <p:pic>
        <p:nvPicPr>
          <p:cNvPr id="6" name="Картина 5" descr="DSC019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5984" y="2571744"/>
            <a:ext cx="4333581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214414" y="285728"/>
            <a:ext cx="771530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en-US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en-US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en-US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en-US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en-US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42955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071538" y="6286520"/>
            <a:ext cx="8072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8" name="Правоъгълник 7"/>
          <p:cNvSpPr/>
          <p:nvPr/>
        </p:nvSpPr>
        <p:spPr>
          <a:xfrm>
            <a:off x="1357258" y="1500174"/>
            <a:ext cx="7786742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</a:rPr>
              <a:t>Курс № 5: Е- правителство- Успешни практики и  предпоставки за           </a:t>
            </a:r>
          </a:p>
          <a:p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развитие   -  участници 20</a:t>
            </a: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/>
          </a:p>
        </p:txBody>
      </p:sp>
      <p:sp>
        <p:nvSpPr>
          <p:cNvPr id="9" name="Правоъгълник 8"/>
          <p:cNvSpPr/>
          <p:nvPr/>
        </p:nvSpPr>
        <p:spPr>
          <a:xfrm>
            <a:off x="1357290" y="2071678"/>
            <a:ext cx="814393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  <a:p>
            <a:endParaRPr lang="bg-BG" dirty="0" smtClean="0"/>
          </a:p>
        </p:txBody>
      </p:sp>
      <p:pic>
        <p:nvPicPr>
          <p:cNvPr id="11" name="Картина 10" descr="Picture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2786058"/>
            <a:ext cx="4071966" cy="3214710"/>
          </a:xfrm>
          <a:prstGeom prst="rect">
            <a:avLst/>
          </a:prstGeom>
        </p:spPr>
      </p:pic>
      <p:pic>
        <p:nvPicPr>
          <p:cNvPr id="12" name="Картина 11" descr="Picture 0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2285992"/>
            <a:ext cx="2786050" cy="2643206"/>
          </a:xfrm>
          <a:prstGeom prst="rect">
            <a:avLst/>
          </a:prstGeom>
        </p:spPr>
      </p:pic>
      <p:pic>
        <p:nvPicPr>
          <p:cNvPr id="13" name="Картина 12" descr="Picture 02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3214686"/>
            <a:ext cx="3000396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214382" y="6357958"/>
            <a:ext cx="7929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071538" y="357166"/>
            <a:ext cx="785818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en-US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en-US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en-US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en-US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en-US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7858180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авоъгълник 5"/>
          <p:cNvSpPr/>
          <p:nvPr/>
        </p:nvSpPr>
        <p:spPr>
          <a:xfrm>
            <a:off x="1071538" y="1785926"/>
            <a:ext cx="792961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</a:rPr>
              <a:t>Курс № 6: Делова етика -   16 участника</a:t>
            </a: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Картина 6" descr="DSC01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2357430"/>
            <a:ext cx="5143535" cy="3713307"/>
          </a:xfrm>
          <a:prstGeom prst="rect">
            <a:avLst/>
          </a:prstGeom>
        </p:spPr>
      </p:pic>
      <p:pic>
        <p:nvPicPr>
          <p:cNvPr id="8" name="Картина 7" descr="DSC019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57752" y="2500306"/>
            <a:ext cx="4000528" cy="3786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214414" y="214290"/>
            <a:ext cx="7643866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42955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142976" y="6286520"/>
            <a:ext cx="8001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000100" y="1500174"/>
            <a:ext cx="81439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Курс №7: </a:t>
            </a: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Усъвършенстване на вътрешните комуникации в администрацията – ІІ групи  с общо 55 участника </a:t>
            </a: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Картина 6" descr="IMG_03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2143116"/>
            <a:ext cx="5072098" cy="4071966"/>
          </a:xfrm>
          <a:prstGeom prst="rect">
            <a:avLst/>
          </a:prstGeom>
        </p:spPr>
      </p:pic>
      <p:pic>
        <p:nvPicPr>
          <p:cNvPr id="8" name="Картина 7" descr="Picture 0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70" y="2357430"/>
            <a:ext cx="3500429" cy="38576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142976" y="6286520"/>
            <a:ext cx="80010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071538" y="142852"/>
            <a:ext cx="80724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742955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38252" y="152400"/>
            <a:ext cx="742955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авоъгълник 7"/>
          <p:cNvSpPr/>
          <p:nvPr/>
        </p:nvSpPr>
        <p:spPr>
          <a:xfrm>
            <a:off x="1071538" y="1714488"/>
            <a:ext cx="807246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Курс №7: </a:t>
            </a:r>
            <a:r>
              <a:rPr lang="bg-BG" b="1" dirty="0" smtClean="0">
                <a:solidFill>
                  <a:schemeClr val="accent5">
                    <a:lumMod val="50000"/>
                  </a:schemeClr>
                </a:solidFill>
              </a:rPr>
              <a:t>Усъвършенстване на вътрешните комуникации в администрацията – ІІ групи  с общо 55 участника </a:t>
            </a: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Картина 8" descr="IMG_0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7" y="2500306"/>
            <a:ext cx="4000528" cy="3500462"/>
          </a:xfrm>
          <a:prstGeom prst="rect">
            <a:avLst/>
          </a:prstGeom>
        </p:spPr>
      </p:pic>
      <p:pic>
        <p:nvPicPr>
          <p:cNvPr id="10" name="Картина 9" descr="IMG_03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0648" y="2214554"/>
            <a:ext cx="4373352" cy="37147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1071538" y="142852"/>
            <a:ext cx="80724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0"/>
            <a:ext cx="742955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оъгълник 4"/>
          <p:cNvSpPr/>
          <p:nvPr/>
        </p:nvSpPr>
        <p:spPr>
          <a:xfrm>
            <a:off x="1071538" y="6357958"/>
            <a:ext cx="8072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071538" y="1714488"/>
            <a:ext cx="8072462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</a:rPr>
              <a:t>Курс №8: </a:t>
            </a:r>
            <a:r>
              <a:rPr lang="bg-BG" sz="2000" b="1" dirty="0" smtClean="0">
                <a:solidFill>
                  <a:schemeClr val="accent5">
                    <a:lumMod val="50000"/>
                  </a:schemeClr>
                </a:solidFill>
              </a:rPr>
              <a:t>Превенция на корупционния риск  - 16 участника</a:t>
            </a:r>
          </a:p>
          <a:p>
            <a:endParaRPr lang="bg-BG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026" name="Picture 2" descr="D:\ot staroto pc\Архив -ел.досие ОПАК\учебни материали И СНИМКИ  по УА-2\DSC020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2714620"/>
            <a:ext cx="3718553" cy="3143272"/>
          </a:xfrm>
          <a:prstGeom prst="rect">
            <a:avLst/>
          </a:prstGeom>
          <a:noFill/>
        </p:spPr>
      </p:pic>
      <p:pic>
        <p:nvPicPr>
          <p:cNvPr id="1028" name="Picture 4" descr="D:\ot staroto pc\Архив -ел.досие ОПАК\учебни материали И СНИМКИ  по УА-2\DSC020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071678"/>
            <a:ext cx="4453852" cy="3714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71538" y="0"/>
            <a:ext cx="80724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0"/>
            <a:ext cx="742955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071538" y="6286520"/>
            <a:ext cx="8072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5" name="Контейнер за съдържание 2"/>
          <p:cNvSpPr txBox="1">
            <a:spLocks/>
          </p:cNvSpPr>
          <p:nvPr/>
        </p:nvSpPr>
        <p:spPr>
          <a:xfrm>
            <a:off x="1357290" y="1857364"/>
            <a:ext cx="7498080" cy="42481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bg-BG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Дейност 2 : Обучения </a:t>
            </a:r>
          </a:p>
          <a:p>
            <a:pPr marL="36576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bg-B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r>
              <a:rPr kumimoji="0" lang="bg-BG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Поддейност</a:t>
            </a:r>
            <a:r>
              <a:rPr kumimoji="0" lang="bg-BG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2.</a:t>
            </a:r>
            <a:r>
              <a:rPr kumimoji="0" lang="bg-BG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r>
              <a:rPr kumimoji="0" lang="bg-BG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 </a:t>
            </a:r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</a:rPr>
              <a:t>Обучения, проведени от изпълнител, избран чрез процедура по ЗОП.</a:t>
            </a:r>
          </a:p>
          <a:p>
            <a:pPr marL="365760" marR="0" lvl="0" indent="-283464" algn="l" defTabSz="914400" rtl="0" eaLnBrk="1" fontAlgn="auto" latinLnBrk="0" hangingPunct="1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bg-BG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Проведени 2 обучения</a:t>
            </a:r>
            <a:r>
              <a:rPr kumimoji="0" lang="bg-BG" sz="32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от Дружество “Знание “ – Плевен с общо 8О участника</a:t>
            </a:r>
            <a:endParaRPr kumimoji="0" lang="bg-BG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71538" y="6357958"/>
            <a:ext cx="792961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071538" y="0"/>
            <a:ext cx="792961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52" y="152400"/>
            <a:ext cx="742955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оъгълник 4"/>
          <p:cNvSpPr/>
          <p:nvPr/>
        </p:nvSpPr>
        <p:spPr>
          <a:xfrm>
            <a:off x="1000100" y="1571612"/>
            <a:ext cx="79296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Курс № 1  : Екипна ефективност – ІІ групи с общо 55 участника </a:t>
            </a: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Картина 5" descr="DSC021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1" y="2000241"/>
            <a:ext cx="3500462" cy="3080954"/>
          </a:xfrm>
          <a:prstGeom prst="rect">
            <a:avLst/>
          </a:prstGeom>
        </p:spPr>
      </p:pic>
      <p:pic>
        <p:nvPicPr>
          <p:cNvPr id="7" name="Картина 6" descr="DSC0218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42978" y="3714752"/>
            <a:ext cx="3114474" cy="2643206"/>
          </a:xfrm>
          <a:prstGeom prst="rect">
            <a:avLst/>
          </a:prstGeom>
        </p:spPr>
      </p:pic>
      <p:pic>
        <p:nvPicPr>
          <p:cNvPr id="8" name="Картина 7" descr="DSC0218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429256" y="3714752"/>
            <a:ext cx="3615732" cy="25717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143116"/>
            <a:ext cx="7498080" cy="2071702"/>
          </a:xfrm>
        </p:spPr>
        <p:txBody>
          <a:bodyPr>
            <a:noAutofit/>
          </a:bodyPr>
          <a:lstStyle/>
          <a:p>
            <a:pPr algn="ctr"/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ПРОЕКТЪТ СЕ ИЗПЪЛНИ  В РАМКИТЕ НА :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ОПЕРАТИВНА ПРОГРАМА”АДМИНИСТРАТИВЕН КАПАЦИТЕТ”</a:t>
            </a:r>
            <a:b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ПРИОРИТЕТНА ОС І </a:t>
            </a:r>
            <a:r>
              <a:rPr lang="bg-BG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 „УПРАВЛЕНИЕ НА ЧОВЕШКИТЕ РЕСУРСИ”</a:t>
            </a:r>
            <a:b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ПОДПРИОРИТЕТ 2.2 –„Компетентна и ефективна държавна администрация”</a:t>
            </a:r>
            <a:b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bg-BG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g-BG" sz="16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БЮДЖЕТНА ЛИНИЯ : BG051PO002/12/2.2-07</a:t>
            </a:r>
            <a:endParaRPr lang="bg-BG" sz="1400" noProof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480" y="4286256"/>
            <a:ext cx="7004894" cy="1500198"/>
          </a:xfrm>
        </p:spPr>
        <p:txBody>
          <a:bodyPr/>
          <a:lstStyle/>
          <a:p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БЕНИФИЦИЕНТ : ОБЩИНА НИКОПОЛ</a:t>
            </a:r>
          </a:p>
          <a:p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ОБЩА СТОЙНОСТ  НА ПРОЕКТА :73 307. 20 лева</a:t>
            </a:r>
          </a:p>
          <a:p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ПЕРИОД НА ИЗПЪЛНЕНИЕ  : 25.04.2013 г. - 25.04.2014 г.</a:t>
            </a:r>
            <a:endParaRPr lang="bg-BG" sz="1600" b="1" noProof="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7715272" cy="12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71538" y="0"/>
            <a:ext cx="7929618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</a:t>
            </a:r>
            <a:endParaRPr lang="bg-BG" sz="11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52" y="152400"/>
            <a:ext cx="742955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071538" y="6429396"/>
            <a:ext cx="807246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071538" y="1643050"/>
            <a:ext cx="8072462" cy="4714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Курс № 1  : Екипна ефективност – ІІ групи с общо 55 участника </a:t>
            </a: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Картина 13" descr="DSC022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357430"/>
            <a:ext cx="2857519" cy="2714644"/>
          </a:xfrm>
          <a:prstGeom prst="rect">
            <a:avLst/>
          </a:prstGeom>
        </p:spPr>
      </p:pic>
      <p:pic>
        <p:nvPicPr>
          <p:cNvPr id="15" name="Картина 14" descr="DSC022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214554"/>
            <a:ext cx="3286148" cy="3143272"/>
          </a:xfrm>
          <a:prstGeom prst="rect">
            <a:avLst/>
          </a:prstGeom>
        </p:spPr>
      </p:pic>
      <p:pic>
        <p:nvPicPr>
          <p:cNvPr id="2050" name="Picture 2" descr="E:\Snimki_.20-21.02.14\DSC022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429000"/>
            <a:ext cx="3429227" cy="25717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00100" y="0"/>
            <a:ext cx="81439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52" y="152400"/>
            <a:ext cx="742955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000100" y="6286520"/>
            <a:ext cx="8143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071538" y="1571612"/>
            <a:ext cx="8072462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Курс №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</a:rPr>
              <a:t>Работа с деца и семейства в уязвими общности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– 25 </a:t>
            </a:r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участника  с продължителност на обучението 6 дни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6" name="Картина 5" descr="DSC02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8" y="3857628"/>
            <a:ext cx="3000396" cy="2500330"/>
          </a:xfrm>
          <a:prstGeom prst="rect">
            <a:avLst/>
          </a:prstGeom>
        </p:spPr>
      </p:pic>
      <p:pic>
        <p:nvPicPr>
          <p:cNvPr id="7" name="Картина 6" descr="DSC022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9" y="2357430"/>
            <a:ext cx="2786082" cy="2071702"/>
          </a:xfrm>
          <a:prstGeom prst="rect">
            <a:avLst/>
          </a:prstGeom>
        </p:spPr>
      </p:pic>
      <p:pic>
        <p:nvPicPr>
          <p:cNvPr id="8" name="Картина 7" descr="DSC022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2357430"/>
            <a:ext cx="2972790" cy="2214578"/>
          </a:xfrm>
          <a:prstGeom prst="rect">
            <a:avLst/>
          </a:prstGeom>
        </p:spPr>
      </p:pic>
      <p:pic>
        <p:nvPicPr>
          <p:cNvPr id="9" name="Картина 8" descr="DSC022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00496" y="3357562"/>
            <a:ext cx="2500330" cy="2286016"/>
          </a:xfrm>
          <a:prstGeom prst="rect">
            <a:avLst/>
          </a:prstGeom>
        </p:spPr>
      </p:pic>
      <p:pic>
        <p:nvPicPr>
          <p:cNvPr id="10" name="Картина 9" descr="DSC02242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215074" y="4500570"/>
            <a:ext cx="1785950" cy="178595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00100" y="6429396"/>
            <a:ext cx="80010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000100" y="0"/>
            <a:ext cx="81439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000100" y="1643050"/>
            <a:ext cx="81439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Курс №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Работа с деца и семейства в уязвими общности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– 25 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участника  с продължителност на обучението 6 дни</a:t>
            </a: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52" y="152400"/>
            <a:ext cx="7429552" cy="1071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Картина 5" descr="DSC02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868" y="3000372"/>
            <a:ext cx="3324146" cy="2357454"/>
          </a:xfrm>
          <a:prstGeom prst="rect">
            <a:avLst/>
          </a:prstGeom>
        </p:spPr>
      </p:pic>
      <p:pic>
        <p:nvPicPr>
          <p:cNvPr id="7" name="Картина 6" descr="DSC022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2643182"/>
            <a:ext cx="2649174" cy="2357454"/>
          </a:xfrm>
          <a:prstGeom prst="rect">
            <a:avLst/>
          </a:prstGeom>
        </p:spPr>
      </p:pic>
      <p:pic>
        <p:nvPicPr>
          <p:cNvPr id="8" name="Картина 7" descr="DSC0224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72264" y="4286256"/>
            <a:ext cx="2357454" cy="2068881"/>
          </a:xfrm>
          <a:prstGeom prst="rect">
            <a:avLst/>
          </a:prstGeom>
        </p:spPr>
      </p:pic>
      <p:pic>
        <p:nvPicPr>
          <p:cNvPr id="9" name="Картина 8" descr="DSC0225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14480" y="4357694"/>
            <a:ext cx="2643206" cy="200026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857224" y="1"/>
            <a:ext cx="828677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52" y="0"/>
            <a:ext cx="7429552" cy="122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000100" y="6357958"/>
            <a:ext cx="81439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2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2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pic>
        <p:nvPicPr>
          <p:cNvPr id="5" name="Картина 4" descr="DSC022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232676"/>
            <a:ext cx="3000396" cy="2125281"/>
          </a:xfrm>
          <a:prstGeom prst="rect">
            <a:avLst/>
          </a:prstGeom>
        </p:spPr>
      </p:pic>
      <p:pic>
        <p:nvPicPr>
          <p:cNvPr id="6" name="Картина 5" descr="DSC0228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1857364"/>
            <a:ext cx="3214710" cy="2625347"/>
          </a:xfrm>
          <a:prstGeom prst="rect">
            <a:avLst/>
          </a:prstGeom>
        </p:spPr>
      </p:pic>
      <p:pic>
        <p:nvPicPr>
          <p:cNvPr id="7" name="Картина 6" descr="DSC0226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0628" y="1643050"/>
            <a:ext cx="3357586" cy="2643207"/>
          </a:xfrm>
          <a:prstGeom prst="rect">
            <a:avLst/>
          </a:prstGeom>
        </p:spPr>
      </p:pic>
      <p:pic>
        <p:nvPicPr>
          <p:cNvPr id="8" name="Картина 7" descr="DSC0227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6314" y="3857628"/>
            <a:ext cx="3357585" cy="250033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00100" y="142852"/>
            <a:ext cx="8143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52" y="0"/>
            <a:ext cx="7429552" cy="122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000100" y="6429396"/>
            <a:ext cx="8143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000100" y="1428736"/>
            <a:ext cx="7858148" cy="5000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Курс №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Работа с деца и семейства в уязвими общности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 – 25 </a:t>
            </a:r>
            <a:r>
              <a:rPr lang="bg-BG" b="1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участника  с продължителност на обучението 6 дни</a:t>
            </a: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en-US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Картина 5" descr="DSC022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3571876"/>
            <a:ext cx="3714776" cy="2857520"/>
          </a:xfrm>
          <a:prstGeom prst="rect">
            <a:avLst/>
          </a:prstGeom>
        </p:spPr>
      </p:pic>
      <p:pic>
        <p:nvPicPr>
          <p:cNvPr id="7" name="Картина 6" descr="DSC0229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43042" y="2428868"/>
            <a:ext cx="2286016" cy="1785950"/>
          </a:xfrm>
          <a:prstGeom prst="rect">
            <a:avLst/>
          </a:prstGeom>
        </p:spPr>
      </p:pic>
      <p:pic>
        <p:nvPicPr>
          <p:cNvPr id="8" name="Картина 7" descr="DSC0229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29058" y="2500306"/>
            <a:ext cx="3615731" cy="2214578"/>
          </a:xfrm>
          <a:prstGeom prst="rect">
            <a:avLst/>
          </a:prstGeom>
        </p:spPr>
      </p:pic>
      <p:pic>
        <p:nvPicPr>
          <p:cNvPr id="9" name="Картина 8" descr="DSC0228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9256" y="4143379"/>
            <a:ext cx="3286148" cy="228601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00100" y="0"/>
            <a:ext cx="81439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52" y="0"/>
            <a:ext cx="7429552" cy="122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оъгълник 4"/>
          <p:cNvSpPr/>
          <p:nvPr/>
        </p:nvSpPr>
        <p:spPr>
          <a:xfrm>
            <a:off x="1000100" y="6357958"/>
            <a:ext cx="8143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</a:t>
            </a:r>
            <a:r>
              <a:rPr lang="bg-BG" sz="11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финансовата подкрепа на Оперативна програма „Административен</a:t>
            </a:r>
            <a:r>
              <a:rPr lang="en-US" sz="11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000100" y="1571612"/>
            <a:ext cx="8143900" cy="417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авоъгълник 8"/>
          <p:cNvSpPr/>
          <p:nvPr/>
        </p:nvSpPr>
        <p:spPr>
          <a:xfrm>
            <a:off x="1000100" y="1571612"/>
            <a:ext cx="81439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●  Дейност 3 : Информация и публичност</a:t>
            </a:r>
          </a:p>
          <a:p>
            <a:r>
              <a:rPr lang="bg-BG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Резултати :</a:t>
            </a:r>
          </a:p>
          <a:p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</a:rPr>
              <a:t>1) Проведени 2 броя пресконференции – откриваща и закриваща с цел представяне целите по проекта и постигнатите резултати, както и популяризиране ролята на ОПАК в реализирането на проекта, чрез предоставяне на финансова помощ;</a:t>
            </a:r>
          </a:p>
          <a:p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</a:rPr>
              <a:t>2) Отпечатани 4 броя публикации в медиите – 2 в местната преса и 2 в регионалната;</a:t>
            </a:r>
          </a:p>
          <a:p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</a:rPr>
              <a:t>3) Отпечатани и разпространени 100 бр. информационни брошури;</a:t>
            </a:r>
          </a:p>
          <a:p>
            <a:endParaRPr lang="bg-BG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65760" lvl="0"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Картина 14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86182" y="4429132"/>
            <a:ext cx="3214710" cy="2000264"/>
          </a:xfrm>
          <a:prstGeom prst="rect">
            <a:avLst/>
          </a:prstGeom>
        </p:spPr>
      </p:pic>
      <p:pic>
        <p:nvPicPr>
          <p:cNvPr id="16" name="Картина 15" descr="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4500570"/>
            <a:ext cx="3000396" cy="1857388"/>
          </a:xfrm>
          <a:prstGeom prst="rect">
            <a:avLst/>
          </a:prstGeom>
        </p:spPr>
      </p:pic>
      <p:pic>
        <p:nvPicPr>
          <p:cNvPr id="17" name="Картина 16" descr="00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86512" y="4429132"/>
            <a:ext cx="2857488" cy="192882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00100" y="0"/>
            <a:ext cx="81439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52" y="0"/>
            <a:ext cx="7429552" cy="122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авоъгълник 3"/>
          <p:cNvSpPr/>
          <p:nvPr/>
        </p:nvSpPr>
        <p:spPr>
          <a:xfrm>
            <a:off x="1000100" y="6357958"/>
            <a:ext cx="8143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</a:t>
            </a:r>
            <a:r>
              <a:rPr lang="bg-BG" sz="11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финансовата подкрепа на Оперативна програма „Административен</a:t>
            </a:r>
            <a:r>
              <a:rPr lang="en-US" sz="11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5" name="Правоъгълник 4"/>
          <p:cNvSpPr/>
          <p:nvPr/>
        </p:nvSpPr>
        <p:spPr>
          <a:xfrm>
            <a:off x="1071538" y="1785926"/>
            <a:ext cx="807246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</a:rPr>
              <a:t>4) Изработени 10 бр. плаката (формат А3);</a:t>
            </a: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</a:rPr>
              <a:t>5) Изработена и поставена 1 брой информационна табела;</a:t>
            </a:r>
          </a:p>
          <a:p>
            <a:r>
              <a:rPr lang="bg-BG" sz="2000" b="1" dirty="0" smtClean="0">
                <a:solidFill>
                  <a:schemeClr val="tx2">
                    <a:lumMod val="50000"/>
                  </a:schemeClr>
                </a:solidFill>
              </a:rPr>
              <a:t>6) Поместена информация на официалния сайт на общината.</a:t>
            </a:r>
            <a:endParaRPr lang="bg-BG" sz="2000" b="1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Картина 5" descr="DSCN40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2143116"/>
            <a:ext cx="4507627" cy="3000396"/>
          </a:xfrm>
          <a:prstGeom prst="rect">
            <a:avLst/>
          </a:prstGeom>
        </p:spPr>
      </p:pic>
      <p:pic>
        <p:nvPicPr>
          <p:cNvPr id="7" name="Картина 6" descr="DSCN407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4" y="2285993"/>
            <a:ext cx="2857520" cy="3286148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85926"/>
            <a:ext cx="7498080" cy="571504"/>
          </a:xfrm>
        </p:spPr>
        <p:txBody>
          <a:bodyPr>
            <a:normAutofit/>
          </a:bodyPr>
          <a:lstStyle/>
          <a:p>
            <a:pPr algn="ctr"/>
            <a:r>
              <a:rPr lang="bg-BG" sz="2800" b="1" dirty="0" smtClean="0">
                <a:latin typeface="Arial" pitchFamily="34" charset="0"/>
                <a:cs typeface="Arial" pitchFamily="34" charset="0"/>
              </a:rPr>
              <a:t>РЕЗУЛТАТИ :</a:t>
            </a:r>
            <a:endParaRPr lang="bg-BG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285992"/>
            <a:ext cx="7500990" cy="3786214"/>
          </a:xfrm>
        </p:spPr>
        <p:txBody>
          <a:bodyPr>
            <a:normAutofit fontScale="32500" lnSpcReduction="20000"/>
          </a:bodyPr>
          <a:lstStyle/>
          <a:p>
            <a:r>
              <a:rPr lang="bg-BG" sz="9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Качествени резултати:</a:t>
            </a:r>
            <a:endParaRPr lang="bg-BG" sz="9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bg-BG" sz="7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 Постигнат </a:t>
            </a:r>
            <a:r>
              <a:rPr lang="bg-BG" sz="7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синергитизъм</a:t>
            </a:r>
            <a:r>
              <a:rPr lang="bg-BG" sz="7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(групова сплотеност);</a:t>
            </a:r>
            <a:endParaRPr lang="bg-BG" sz="7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bg-BG" sz="7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Подобрена вътрешна комуникация;</a:t>
            </a:r>
            <a:endParaRPr lang="bg-BG" sz="74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>
              <a:buNone/>
            </a:pPr>
            <a:r>
              <a:rPr lang="bg-BG" sz="7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-  Усвоени знания и умения за идентифициране и разрешаване на възникнали етични конфликти и дилеми при изпълняване на служебните и извънслужебни задължения.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7715272" cy="12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2000240"/>
            <a:ext cx="7498080" cy="4071966"/>
          </a:xfrm>
        </p:spPr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bg-BG" b="1" dirty="0" smtClean="0"/>
              <a:t>-  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Повишена ефективност при работата с родители и семейства от уязвими общности.</a:t>
            </a: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-   Придобити знания за работа на администрацията, базирани на използване на информационните технологии.</a:t>
            </a: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-   Повишена компетентност при социална работа с деца и семейства от уязвими групи.</a:t>
            </a: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>
              <a:buNone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-   Усвоени умения за работа с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Excel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7715272" cy="12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1714488"/>
            <a:ext cx="749808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bg-BG" sz="2400" b="1" dirty="0" smtClean="0"/>
              <a:t> </a:t>
            </a:r>
            <a:r>
              <a:rPr lang="bg-BG" sz="2400" b="1" dirty="0" smtClean="0">
                <a:latin typeface="Arial" pitchFamily="34" charset="0"/>
                <a:cs typeface="Arial" pitchFamily="34" charset="0"/>
              </a:rPr>
              <a:t>Количествен израз на постигнатите  резултати :</a:t>
            </a:r>
            <a:endParaRPr lang="bg-BG" sz="24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2214554"/>
            <a:ext cx="7498080" cy="41434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 Проведени 8 обучения от Институт по публична администрация,    избрани от Каталог 2013</a:t>
            </a:r>
            <a:endParaRPr lang="bg-BG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 Проведени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обучения от външен изпълнител.</a:t>
            </a:r>
            <a:endParaRPr lang="bg-BG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 Обучени 241 броя служители (един служител е включен в минимум    две обучения), в това число:</a:t>
            </a:r>
            <a:endParaRPr lang="bg-BG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97,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% успешно преминали обучението;</a:t>
            </a:r>
            <a:endParaRPr lang="bg-BG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Обучени 142 броя жени.</a:t>
            </a:r>
            <a:endParaRPr lang="bg-BG" sz="16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Осигурена публичност по проекта.</a:t>
            </a:r>
            <a:endParaRPr lang="bg-BG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7715272" cy="12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357430"/>
            <a:ext cx="7498080" cy="703282"/>
          </a:xfrm>
        </p:spPr>
        <p:txBody>
          <a:bodyPr>
            <a:normAutofit/>
          </a:bodyPr>
          <a:lstStyle/>
          <a:p>
            <a:pPr algn="ctr"/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ЦЕЛИ НА ПРОЕКТА:</a:t>
            </a:r>
            <a:endParaRPr lang="bg-BG" sz="2400" noProof="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3143248"/>
            <a:ext cx="7498080" cy="2714644"/>
          </a:xfrm>
        </p:spPr>
        <p:txBody>
          <a:bodyPr/>
          <a:lstStyle/>
          <a:p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Обща цел:</a:t>
            </a:r>
            <a:r>
              <a:rPr lang="bg-BG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>
              <a:buNone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   Усъвършенстване и укрепване на административния капацитет,                чрез повишаване компетентността и </a:t>
            </a:r>
            <a:endParaRPr lang="bg-BG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None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    ефективността на общинската администрация. </a:t>
            </a:r>
            <a:endParaRPr lang="bg-B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7715272" cy="12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00100" y="6357958"/>
            <a:ext cx="8143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</a:t>
            </a:r>
            <a:r>
              <a:rPr lang="bg-BG" sz="11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финансовата подкрепа на Оперативна програма „Административен</a:t>
            </a:r>
            <a:r>
              <a:rPr lang="en-US" sz="11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000100" y="0"/>
            <a:ext cx="81439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</a:t>
            </a:r>
            <a:endParaRPr lang="bg-BG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52" y="0"/>
            <a:ext cx="7429552" cy="122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оъгълник 4"/>
          <p:cNvSpPr/>
          <p:nvPr/>
        </p:nvSpPr>
        <p:spPr>
          <a:xfrm>
            <a:off x="1000100" y="1714488"/>
            <a:ext cx="81439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235 броя придобити сертификата / удостоверения;</a:t>
            </a:r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  <a:p>
            <a:endParaRPr lang="bg-BG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Картина 5" descr="DSC022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8662" y="3000372"/>
            <a:ext cx="3714776" cy="3283303"/>
          </a:xfrm>
          <a:prstGeom prst="rect">
            <a:avLst/>
          </a:prstGeom>
        </p:spPr>
      </p:pic>
      <p:pic>
        <p:nvPicPr>
          <p:cNvPr id="7" name="Картина 6" descr="DSC0223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2214555"/>
            <a:ext cx="4401550" cy="335758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1000100" y="6357958"/>
            <a:ext cx="81439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</a:t>
            </a:r>
            <a:r>
              <a:rPr lang="bg-BG" sz="11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финансовата подкрепа на Оперативна програма „Административен</a:t>
            </a:r>
            <a:r>
              <a:rPr lang="en-US" sz="1100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1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1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1000100" y="0"/>
            <a:ext cx="81439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endParaRPr lang="bg-BG" sz="11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lang="bg-BG" sz="1100" b="1" dirty="0" smtClean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1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</a:t>
            </a:r>
            <a:endParaRPr lang="bg-BG" sz="11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8252" y="0"/>
            <a:ext cx="7429552" cy="1223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авоъгълник 4"/>
          <p:cNvSpPr/>
          <p:nvPr/>
        </p:nvSpPr>
        <p:spPr>
          <a:xfrm>
            <a:off x="1000100" y="1714488"/>
            <a:ext cx="81439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Обучени 142 броя жени.</a:t>
            </a: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Осигурена публичност по проекта.</a:t>
            </a:r>
            <a:endParaRPr lang="bg-BG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Картина 5" descr="DSC02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143248"/>
            <a:ext cx="3071834" cy="2571768"/>
          </a:xfrm>
          <a:prstGeom prst="rect">
            <a:avLst/>
          </a:prstGeom>
        </p:spPr>
      </p:pic>
      <p:pic>
        <p:nvPicPr>
          <p:cNvPr id="7" name="Картина 6" descr="DSC022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95482" y="2035959"/>
            <a:ext cx="2405080" cy="1893107"/>
          </a:xfrm>
          <a:prstGeom prst="rect">
            <a:avLst/>
          </a:prstGeom>
        </p:spPr>
      </p:pic>
      <p:pic>
        <p:nvPicPr>
          <p:cNvPr id="9" name="Картина 8" descr="Picture 03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3500438"/>
            <a:ext cx="3000396" cy="2786082"/>
          </a:xfrm>
          <a:prstGeom prst="rect">
            <a:avLst/>
          </a:prstGeom>
        </p:spPr>
      </p:pic>
      <p:pic>
        <p:nvPicPr>
          <p:cNvPr id="10" name="Картина 9" descr="DSC019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00694" y="1643050"/>
            <a:ext cx="3429024" cy="2571768"/>
          </a:xfrm>
          <a:prstGeom prst="rect">
            <a:avLst/>
          </a:prstGeom>
        </p:spPr>
      </p:pic>
      <p:pic>
        <p:nvPicPr>
          <p:cNvPr id="11" name="Картина 10" descr="IMG_040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00496" y="3714752"/>
            <a:ext cx="2647794" cy="2079083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852" y="1928802"/>
            <a:ext cx="7498080" cy="868346"/>
          </a:xfrm>
        </p:spPr>
        <p:txBody>
          <a:bodyPr>
            <a:normAutofit/>
          </a:bodyPr>
          <a:lstStyle/>
          <a:p>
            <a:pPr algn="ctr"/>
            <a:r>
              <a:rPr lang="bg-BG" b="1" dirty="0" smtClean="0"/>
              <a:t> </a:t>
            </a:r>
            <a:r>
              <a:rPr lang="bg-BG" sz="2700" b="1" dirty="0" smtClean="0">
                <a:latin typeface="Arial" pitchFamily="34" charset="0"/>
                <a:cs typeface="Arial" pitchFamily="34" charset="0"/>
              </a:rPr>
              <a:t>ЕКИП ЗА УПРАВЛЕНИЕ НА ПРОЕКТА :</a:t>
            </a:r>
            <a:endParaRPr lang="bg-BG" sz="2700" noProof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786058"/>
            <a:ext cx="7498080" cy="3409960"/>
          </a:xfrm>
        </p:spPr>
        <p:txBody>
          <a:bodyPr>
            <a:normAutofit/>
          </a:bodyPr>
          <a:lstStyle/>
          <a:p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Ръководител:</a:t>
            </a:r>
            <a:endParaRPr lang="bg-BG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Ферузан</a:t>
            </a:r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bg-BG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Атилова</a:t>
            </a:r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- тел. : 0878782085</a:t>
            </a:r>
          </a:p>
          <a:p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Координатор: </a:t>
            </a:r>
            <a:endParaRPr lang="bg-BG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Анелия Димитрова – тел.: 0878782080</a:t>
            </a:r>
          </a:p>
          <a:p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Счетоводител: </a:t>
            </a:r>
            <a:endParaRPr lang="bg-BG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Елия</a:t>
            </a:r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Ангелова – тел. : 0878782059</a:t>
            </a:r>
          </a:p>
          <a:p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Юрист: Румен </a:t>
            </a:r>
            <a:r>
              <a:rPr lang="bg-BG" sz="24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Джантов-</a:t>
            </a:r>
            <a:r>
              <a:rPr lang="bg-BG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тел.: 08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87699584</a:t>
            </a:r>
            <a:endParaRPr lang="bg-BG" sz="24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7715272" cy="12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7290" y="214290"/>
            <a:ext cx="7498080" cy="1143000"/>
          </a:xfrm>
        </p:spPr>
        <p:txBody>
          <a:bodyPr/>
          <a:lstStyle/>
          <a:p>
            <a:r>
              <a:rPr lang="bg-BG" sz="4400" kern="1200" noProof="0" dirty="0" smtClean="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Урок 3: Приключване</a:t>
            </a:r>
            <a:endParaRPr lang="bg-BG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3214686"/>
            <a:ext cx="7498080" cy="71438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bg-BG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Благодарим за вниманието</a:t>
            </a:r>
            <a:endParaRPr lang="bg-BG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7715272" cy="1011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2000240"/>
            <a:ext cx="7498080" cy="714380"/>
          </a:xfrm>
        </p:spPr>
        <p:txBody>
          <a:bodyPr>
            <a:normAutofit fontScale="90000"/>
          </a:bodyPr>
          <a:lstStyle/>
          <a:p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            Специфични цели:  </a:t>
            </a:r>
            <a:endParaRPr lang="bg-BG" noProof="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2643182"/>
            <a:ext cx="7498080" cy="34290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1.Повишаване на професионалната компетентност   на експертните и ръководни служители, в  областта на е-правителство, работа с електронни таблици, професионална етика и сътрудничество с граждански и бизнес организации.</a:t>
            </a:r>
          </a:p>
          <a:p>
            <a:pPr>
              <a:buNone/>
            </a:pP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Подобряване на вътрешната комуникация,   </a:t>
            </a:r>
            <a:r>
              <a:rPr lang="bg-BG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междугруповите</a:t>
            </a: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отношения и повишаване  екипната ефективност.</a:t>
            </a:r>
          </a:p>
          <a:p>
            <a:pPr>
              <a:buNone/>
            </a:pP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 Надграждане на придобитите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професионални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умения и знания</a:t>
            </a: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за работа с деца и семейства в  уязвими </a:t>
            </a:r>
            <a:r>
              <a:rPr lang="bg-BG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общости</a:t>
            </a:r>
            <a:r>
              <a:rPr lang="bg-BG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bg-BG" sz="16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7715272" cy="12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2285992"/>
            <a:ext cx="7498080" cy="797226"/>
          </a:xfrm>
        </p:spPr>
        <p:txBody>
          <a:bodyPr>
            <a:normAutofit/>
          </a:bodyPr>
          <a:lstStyle/>
          <a:p>
            <a:pPr algn="ctr"/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ЦЕЛЕВА ГРУПА:</a:t>
            </a:r>
            <a:endParaRPr lang="bg-BG" sz="32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0166" y="3286124"/>
            <a:ext cx="3657600" cy="1785950"/>
          </a:xfrm>
        </p:spPr>
        <p:txBody>
          <a:bodyPr>
            <a:normAutofit fontScale="92500" lnSpcReduction="10000"/>
          </a:bodyPr>
          <a:lstStyle/>
          <a:p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Общинска администрация Никопол, </a:t>
            </a:r>
          </a:p>
          <a:p>
            <a:pPr>
              <a:buNone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в това число :</a:t>
            </a:r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286380" y="2714620"/>
            <a:ext cx="3582192" cy="3143272"/>
          </a:xfrm>
        </p:spPr>
        <p:txBody>
          <a:bodyPr>
            <a:normAutofit fontScale="92500" lnSpcReduction="10000"/>
          </a:bodyPr>
          <a:lstStyle/>
          <a:p>
            <a:pPr lvl="4" algn="ctr">
              <a:buNone/>
            </a:pPr>
            <a:endParaRPr lang="bg-BG" sz="2800" b="1" dirty="0" smtClean="0">
              <a:latin typeface="Arial" pitchFamily="34" charset="0"/>
              <a:cs typeface="Arial" pitchFamily="34" charset="0"/>
            </a:endParaRPr>
          </a:p>
          <a:p>
            <a:pPr lvl="4" algn="ctr">
              <a:buNone/>
            </a:pPr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Кметове,</a:t>
            </a:r>
          </a:p>
          <a:p>
            <a:pPr lvl="4" algn="ctr">
              <a:buNone/>
            </a:pPr>
            <a:endParaRPr lang="bg-BG" sz="28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4" algn="ctr">
              <a:buNone/>
            </a:pPr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зам.кметове и </a:t>
            </a:r>
          </a:p>
          <a:p>
            <a:pPr lvl="4" algn="ctr">
              <a:buNone/>
            </a:pPr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кметски</a:t>
            </a:r>
          </a:p>
          <a:p>
            <a:pPr lvl="4" algn="ctr">
              <a:buNone/>
            </a:pPr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наместници</a:t>
            </a:r>
            <a:endParaRPr lang="bg-BG" sz="28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14290"/>
            <a:ext cx="7715272" cy="129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1643050"/>
            <a:ext cx="7215238" cy="44291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Дейности:</a:t>
            </a:r>
          </a:p>
          <a:p>
            <a:pPr>
              <a:buNone/>
            </a:pPr>
            <a:r>
              <a:rPr lang="bg-BG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●   Дейност 1 :  Управление на проекта и                             тръжни процедури;  </a:t>
            </a:r>
          </a:p>
          <a:p>
            <a:pPr>
              <a:buNone/>
            </a:pPr>
            <a:r>
              <a:rPr lang="bg-BG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●  Дейност 2 : Обучения </a:t>
            </a:r>
            <a:endParaRPr lang="bg-BG" sz="2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Поддейност</a:t>
            </a:r>
            <a:r>
              <a:rPr lang="bg-BG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2.1. Обучения,  проведени от Институт по публична администрация</a:t>
            </a:r>
            <a:endParaRPr lang="bg-BG" sz="2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Поддейност</a:t>
            </a:r>
            <a:r>
              <a:rPr lang="bg-BG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2.</a:t>
            </a:r>
            <a:r>
              <a:rPr lang="bg-BG" sz="25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bg-BG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 Обучения, проведени </a:t>
            </a:r>
          </a:p>
          <a:p>
            <a:pPr>
              <a:buNone/>
            </a:pPr>
            <a:r>
              <a:rPr lang="bg-BG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от изпълнител, избран чрез процедура по ЗОП.</a:t>
            </a:r>
            <a:endParaRPr lang="bg-BG" sz="25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bg-BG" sz="2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●  Дейност 3 : Информация и публичност.</a:t>
            </a:r>
            <a:endParaRPr lang="bg-BG" sz="2500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85729"/>
            <a:ext cx="771527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28728" y="1214422"/>
            <a:ext cx="750095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0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укрепване на административния капацитет на община Никопол”</a:t>
            </a:r>
            <a:endParaRPr kumimoji="0" lang="bg-BG" sz="1000" b="1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1285852" y="274638"/>
            <a:ext cx="7647836" cy="868346"/>
          </a:xfrm>
        </p:spPr>
        <p:txBody>
          <a:bodyPr/>
          <a:lstStyle/>
          <a:p>
            <a:endParaRPr lang="bg-B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85729"/>
            <a:ext cx="7858148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14290"/>
            <a:ext cx="7858148" cy="100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35608" y="1714488"/>
            <a:ext cx="7498080" cy="392909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sz="28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Дейност 1 :  Управление на проекта и                             тръжни процедури;  </a:t>
            </a:r>
          </a:p>
          <a:p>
            <a:r>
              <a:rPr lang="bg-BG" sz="2800" b="1" dirty="0" smtClean="0"/>
              <a:t>Цел :</a:t>
            </a:r>
          </a:p>
          <a:p>
            <a:pPr lvl="0">
              <a:buNone/>
            </a:pPr>
            <a:r>
              <a:rPr lang="bg-BG" sz="2800" b="1" dirty="0" smtClean="0"/>
              <a:t>    да гарантира ефективното реализиране на предвидените</a:t>
            </a:r>
            <a:r>
              <a:rPr lang="en-US" sz="2800" b="1" dirty="0" smtClean="0">
                <a:solidFill>
                  <a:schemeClr val="accent6"/>
                </a:solidFill>
                <a:latin typeface="Arial" pitchFamily="34" charset="0"/>
              </a:rPr>
              <a:t> </a:t>
            </a:r>
            <a:r>
              <a:rPr lang="bg-BG" sz="2800" b="1" dirty="0" smtClean="0"/>
              <a:t>в</a:t>
            </a:r>
            <a:r>
              <a:rPr lang="bg-BG" sz="2800" b="1" dirty="0" smtClean="0">
                <a:solidFill>
                  <a:schemeClr val="accent6"/>
                </a:solidFill>
                <a:latin typeface="Arial" pitchFamily="34" charset="0"/>
              </a:rPr>
              <a:t> </a:t>
            </a:r>
            <a:r>
              <a:rPr lang="bg-BG" sz="2800" b="1" dirty="0" smtClean="0"/>
              <a:t>рамките на проекта дейности, в съответствие с изискванията на финансиращата програма и съгласно приложимото българско законодателство.</a:t>
            </a:r>
          </a:p>
          <a:p>
            <a:endParaRPr lang="bg-BG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8001024" cy="1500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авоъгълник 5"/>
          <p:cNvSpPr/>
          <p:nvPr/>
        </p:nvSpPr>
        <p:spPr>
          <a:xfrm>
            <a:off x="1357290" y="1142984"/>
            <a:ext cx="778671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Проект № А12-22-100/ 16.11.2012 г.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g-BG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</a:t>
            </a:r>
            <a:r>
              <a:rPr lang="bg-BG" sz="12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</a:t>
            </a: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bg-BG" sz="12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пване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административния капацитет на община Никопол”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g-BG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endParaRPr lang="bg-BG" sz="1200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500166" y="5857892"/>
            <a:ext cx="72152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lang="bg-BG" sz="12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lang="bg-BG" sz="1200" dirty="0" smtClean="0">
              <a:solidFill>
                <a:schemeClr val="accent6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лавие 2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928826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tabLst>
                <a:tab pos="2879725" algn="ctr"/>
                <a:tab pos="5761038" algn="r"/>
              </a:tabLst>
            </a:pPr>
            <a:r>
              <a:rPr lang="en-US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</a:t>
            </a:r>
            <a: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lang="en-US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b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Проект № А12-22-100/ 16.11.2012 г.</a:t>
            </a:r>
            <a: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1100" b="1" dirty="0" smtClean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  <a:t>         </a:t>
            </a:r>
            <a: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en-US" sz="1100" b="1" dirty="0" smtClean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</a:t>
            </a:r>
            <a:r>
              <a:rPr lang="bg-BG" sz="1100" b="1" dirty="0" err="1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укр</a:t>
            </a:r>
            <a:r>
              <a:rPr lang="en-US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bg-BG" sz="1100" b="1" dirty="0" err="1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пване</a:t>
            </a:r>
            <a: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 административния капацитет на община Никопол”</a:t>
            </a:r>
            <a: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bg-BG" sz="1100" b="1" dirty="0" smtClean="0">
                <a:solidFill>
                  <a:schemeClr val="accent6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bg-BG" sz="1100" b="1" dirty="0" smtClean="0">
              <a:solidFill>
                <a:schemeClr val="accent6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Контейнер за съдържание 3"/>
          <p:cNvSpPr>
            <a:spLocks noGrp="1"/>
          </p:cNvSpPr>
          <p:nvPr>
            <p:ph idx="1"/>
          </p:nvPr>
        </p:nvSpPr>
        <p:spPr>
          <a:xfrm>
            <a:off x="1645920" y="2071678"/>
            <a:ext cx="7069484" cy="4157658"/>
          </a:xfrm>
        </p:spPr>
        <p:txBody>
          <a:bodyPr>
            <a:normAutofit/>
          </a:bodyPr>
          <a:lstStyle/>
          <a:p>
            <a:endParaRPr lang="bg-BG" sz="3600" b="1" dirty="0" smtClean="0"/>
          </a:p>
          <a:p>
            <a:pPr>
              <a:buNone/>
            </a:pPr>
            <a:r>
              <a:rPr lang="bg-BG" sz="3600" b="1" dirty="0" smtClean="0"/>
              <a:t>   </a:t>
            </a:r>
            <a:endParaRPr lang="bg-BG" sz="3600" b="1" dirty="0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28696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75009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авоъгълник 7"/>
          <p:cNvSpPr/>
          <p:nvPr/>
        </p:nvSpPr>
        <p:spPr>
          <a:xfrm>
            <a:off x="1214414" y="1714488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bg-BG" b="1" dirty="0" smtClean="0"/>
              <a:t> </a:t>
            </a:r>
            <a:r>
              <a:rPr lang="bg-BG" sz="2400" b="1" dirty="0" smtClean="0"/>
              <a:t>РЕЗУЛТАТИ :    </a:t>
            </a:r>
          </a:p>
          <a:p>
            <a:endParaRPr lang="ru-RU" sz="2400" b="1" dirty="0" smtClean="0"/>
          </a:p>
          <a:p>
            <a:r>
              <a:rPr lang="ru-RU" sz="2400" b="1" dirty="0" err="1" smtClean="0"/>
              <a:t>Осигурена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финансова</a:t>
            </a:r>
            <a:r>
              <a:rPr lang="ru-RU" sz="2400" b="1" dirty="0" smtClean="0"/>
              <a:t> и </a:t>
            </a:r>
            <a:r>
              <a:rPr lang="ru-RU" sz="2400" b="1" dirty="0" err="1" smtClean="0"/>
              <a:t>административна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отчетност</a:t>
            </a:r>
            <a:r>
              <a:rPr lang="ru-RU" sz="2400" b="1" dirty="0" smtClean="0"/>
              <a:t>;</a:t>
            </a:r>
            <a:r>
              <a:rPr lang="bg-BG" sz="2400" b="1" dirty="0" smtClean="0"/>
              <a:t> </a:t>
            </a:r>
          </a:p>
          <a:p>
            <a:r>
              <a:rPr lang="bg-BG" sz="2400" b="1" dirty="0" smtClean="0"/>
              <a:t>Сформиран екип по проекта – 4 бр. сключени договори;</a:t>
            </a:r>
          </a:p>
          <a:p>
            <a:r>
              <a:rPr lang="bg-BG" sz="2400" b="1" dirty="0" smtClean="0"/>
              <a:t>Успешно и навременно проведени проектните дейности;</a:t>
            </a:r>
          </a:p>
          <a:p>
            <a:r>
              <a:rPr lang="bg-BG" sz="2400" b="1" dirty="0" smtClean="0"/>
              <a:t>Ефективно изразходване на средствата по проекта;</a:t>
            </a:r>
          </a:p>
          <a:p>
            <a:r>
              <a:rPr lang="bg-BG" sz="2400" b="1" dirty="0" smtClean="0"/>
              <a:t>Изготвени и прозрачно проведени тръжни процедури; </a:t>
            </a:r>
          </a:p>
          <a:p>
            <a:r>
              <a:rPr lang="bg-BG" sz="2400" b="1" dirty="0" smtClean="0"/>
              <a:t>Ефективна комуникация с УО; </a:t>
            </a:r>
          </a:p>
          <a:p>
            <a:r>
              <a:rPr lang="bg-BG" sz="2400" b="1" dirty="0" smtClean="0"/>
              <a:t>Изготвен и поддържан пълен архив по проекта.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428728" y="2071678"/>
            <a:ext cx="7498080" cy="357190"/>
          </a:xfrm>
        </p:spPr>
        <p:txBody>
          <a:bodyPr>
            <a:normAutofit fontScale="90000"/>
          </a:bodyPr>
          <a:lstStyle/>
          <a:p>
            <a:r>
              <a:rPr lang="bg-BG" sz="3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g-BG" sz="3100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bg-BG" sz="31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357290" y="1857364"/>
            <a:ext cx="7498080" cy="4248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Дейност 2 : Обучения </a:t>
            </a:r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bg-BG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Поддейност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2.1. Обучения,  проведени от Институт по публична администрация</a:t>
            </a:r>
          </a:p>
          <a:p>
            <a:pPr>
              <a:buNone/>
            </a:pPr>
            <a:r>
              <a:rPr lang="bg-BG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Количествени резултати:</a:t>
            </a:r>
          </a:p>
          <a:p>
            <a:pPr lvl="0"/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Проведени 8 обучения, избрани от Каталог 2013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bg-BG" b="1" dirty="0" smtClean="0">
                <a:solidFill>
                  <a:schemeClr val="tx2">
                    <a:lumMod val="75000"/>
                  </a:schemeClr>
                </a:solidFill>
              </a:rPr>
              <a:t>на ИПА, със съответния брой включени лица:</a:t>
            </a:r>
          </a:p>
          <a:p>
            <a:endParaRPr lang="bg-BG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214414" y="6143644"/>
            <a:ext cx="771530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79725" algn="ctr"/>
                <a:tab pos="5761038" algn="r"/>
              </a:tabLst>
            </a:pP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Проектът се осъществява с финансовата подкрепа на Оперативна програма „Административен</a:t>
            </a:r>
            <a:r>
              <a:rPr kumimoji="0" lang="en-US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капацитет”, </a:t>
            </a:r>
            <a:r>
              <a:rPr kumimoji="0" lang="bg-BG" sz="1100" b="1" i="0" u="none" strike="noStrike" cap="none" normalizeH="0" baseline="0" dirty="0" err="1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съфинансирана</a:t>
            </a:r>
            <a:r>
              <a:rPr kumimoji="0" lang="bg-BG" sz="11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latin typeface="Arial" pitchFamily="34" charset="0"/>
                <a:ea typeface="Times New Roman" pitchFamily="18" charset="0"/>
              </a:rPr>
              <a:t> от Европейския съюз, чрез Европейския социален фонд</a:t>
            </a:r>
            <a:endParaRPr kumimoji="0" lang="bg-BG" sz="1100" b="0" i="0" u="none" strike="noStrike" cap="none" normalizeH="0" baseline="0" dirty="0" smtClean="0">
              <a:ln>
                <a:noFill/>
              </a:ln>
              <a:solidFill>
                <a:schemeClr val="accent6"/>
              </a:solidFill>
              <a:effectLst/>
              <a:latin typeface="Arial" pitchFamily="34" charset="0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1357290" y="428605"/>
            <a:ext cx="75724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</a:t>
            </a:r>
          </a:p>
          <a:p>
            <a:endParaRPr lang="bg-BG" sz="12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bg-BG" sz="12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endParaRPr lang="bg-BG" sz="1200" b="1" dirty="0" smtClean="0">
              <a:solidFill>
                <a:schemeClr val="accent6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Проект № А12-22-100/ 16.11.2012 г.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g-BG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„Усъвършенстване и </a:t>
            </a:r>
            <a:r>
              <a:rPr lang="bg-BG" sz="12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укр</a:t>
            </a:r>
            <a:r>
              <a:rPr lang="en-US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</a:t>
            </a:r>
            <a:r>
              <a:rPr lang="bg-BG" sz="1200" b="1" dirty="0" err="1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пване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на административния капацитет на община Никопол”</a:t>
            </a:r>
            <a:r>
              <a:rPr lang="bg-BG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bg-BG" sz="1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</a:br>
            <a:endParaRPr lang="bg-BG" sz="12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85728"/>
            <a:ext cx="7500990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010082295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51000" t="-20000" r="2000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6898BA-34F9-401B-86A6-C965AED0A4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TS010082295</Template>
  <TotalTime>0</TotalTime>
  <Words>2289</Words>
  <Application>Microsoft Office PowerPoint</Application>
  <PresentationFormat>Презентация на цял екран (4:3)</PresentationFormat>
  <Paragraphs>555</Paragraphs>
  <Slides>33</Slides>
  <Notes>16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33</vt:i4>
      </vt:variant>
    </vt:vector>
  </HeadingPairs>
  <TitlesOfParts>
    <vt:vector size="34" baseType="lpstr">
      <vt:lpstr>TS010082295</vt:lpstr>
      <vt:lpstr>Слайд 1</vt:lpstr>
      <vt:lpstr>ПРОЕКТЪТ СЕ ИЗПЪЛНИ  В РАМКИТЕ НА : ОПЕРАТИВНА ПРОГРАМА”АДМИНИСТРАТИВЕН КАПАЦИТЕТ” ПРИОРИТЕТНА ОС І І  - „УПРАВЛЕНИЕ НА ЧОВЕШКИТЕ РЕСУРСИ” ПОДПРИОРИТЕТ 2.2 –„Компетентна и ефективна държавна администрация”  БЮДЖЕТНА ЛИНИЯ : BG051PO002/12/2.2-07</vt:lpstr>
      <vt:lpstr>    ЦЕЛИ НА ПРОЕКТА:</vt:lpstr>
      <vt:lpstr>            Специфични цели:  </vt:lpstr>
      <vt:lpstr> ЦЕЛЕВА ГРУПА:</vt:lpstr>
      <vt:lpstr>Слайд 6</vt:lpstr>
      <vt:lpstr>Слайд 7</vt:lpstr>
      <vt:lpstr>                                                                                                                                       Проект № А12-22-100/ 16.11.2012 г.              „Усъвършенстване и укрeпване на административния капацитет на община Никопол” </vt:lpstr>
      <vt:lpstr>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РЕЗУЛТАТИ :</vt:lpstr>
      <vt:lpstr>Слайд 28</vt:lpstr>
      <vt:lpstr> Количествен израз на постигнатите  резултати :</vt:lpstr>
      <vt:lpstr>Слайд 30</vt:lpstr>
      <vt:lpstr>Слайд 31</vt:lpstr>
      <vt:lpstr> ЕКИП ЗА УПРАВЛЕНИЕ НА ПРОЕКТА :</vt:lpstr>
      <vt:lpstr>Урок 3: Приключване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2013-06-21T06:34:59Z</dcterms:created>
  <dcterms:modified xsi:type="dcterms:W3CDTF">2014-04-09T11:37:21Z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TC100822959990</vt:lpwstr>
  </property>
</Properties>
</file>